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97" r:id="rId4"/>
    <p:sldId id="304" r:id="rId5"/>
    <p:sldId id="298" r:id="rId6"/>
    <p:sldId id="303" r:id="rId7"/>
    <p:sldId id="299" r:id="rId8"/>
    <p:sldId id="305" r:id="rId9"/>
    <p:sldId id="306" r:id="rId10"/>
    <p:sldId id="307" r:id="rId11"/>
    <p:sldId id="301" r:id="rId12"/>
    <p:sldId id="309" r:id="rId13"/>
    <p:sldId id="310" r:id="rId14"/>
    <p:sldId id="308" r:id="rId15"/>
    <p:sldId id="311" r:id="rId16"/>
    <p:sldId id="312" r:id="rId17"/>
    <p:sldId id="313" r:id="rId18"/>
    <p:sldId id="314" r:id="rId19"/>
    <p:sldId id="300" r:id="rId20"/>
    <p:sldId id="302" r:id="rId21"/>
    <p:sldId id="315" r:id="rId22"/>
    <p:sldId id="316" r:id="rId23"/>
    <p:sldId id="317" r:id="rId24"/>
    <p:sldId id="320" r:id="rId25"/>
    <p:sldId id="318" r:id="rId26"/>
    <p:sldId id="319" r:id="rId27"/>
    <p:sldId id="323" r:id="rId28"/>
    <p:sldId id="321" r:id="rId29"/>
    <p:sldId id="32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7932"/>
    <p:restoredTop sz="93778"/>
  </p:normalViewPr>
  <p:slideViewPr>
    <p:cSldViewPr snapToGrid="0" snapToObjects="1">
      <p:cViewPr>
        <p:scale>
          <a:sx n="90" d="100"/>
          <a:sy n="90" d="100"/>
        </p:scale>
        <p:origin x="136" y="-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58C67E-923A-964E-8568-5257A78C5572}" type="datetimeFigureOut">
              <a:rPr lang="en-US" smtClean="0"/>
              <a:t>4/2/23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69420-15CE-8C43-96EC-9D844ACA6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69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69420-15CE-8C43-96EC-9D844ACA6F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542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but less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69420-15CE-8C43-96EC-9D844ACA6F3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376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but less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69420-15CE-8C43-96EC-9D844ACA6F3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51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but less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69420-15CE-8C43-96EC-9D844ACA6F3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267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but less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69420-15CE-8C43-96EC-9D844ACA6F3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6016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but less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69420-15CE-8C43-96EC-9D844ACA6F3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44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but less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69420-15CE-8C43-96EC-9D844ACA6F3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785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but less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69420-15CE-8C43-96EC-9D844ACA6F3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817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but less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69420-15CE-8C43-96EC-9D844ACA6F3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61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80799-B002-0641-97B6-32D5167327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2BD1F2-72D9-E149-85EC-7A7B177FAF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ED968-66E3-6745-964A-5595E232E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1A5D0-D033-334B-905F-752DE9E43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F1408-2D59-7941-A753-37B18C6F6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963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45FCC-8CD7-0E4D-B78F-BBBFC6D69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A557BE-E62F-9247-B63E-58B1C6A394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C2E69-F382-EE40-8AD1-3BF9296BA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31BBA-2611-A944-BA01-849DBE44D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636B4-643B-0741-8AA7-ABB24957B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23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90E714-BC1E-EF4A-86C3-858985D3B7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CA122B-7BAB-F04B-9792-A0BF6A4D8A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8F5E4-7BCF-DA48-9840-B6357EC3B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17B2F-985D-E841-8984-D6FCAE585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77680-3F4E-4A41-9A26-85D202C71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480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02B0C-E151-5346-B930-367B9DD03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8474A-430A-A44C-AB9B-2765ADCA0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EA39D-874F-2546-92B5-1370F8AA1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F9D46-D3AD-0D4B-B5ED-15D6A9244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6E2FF-29EE-0E4C-89B2-422ADC02C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130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1E0DE-5647-0444-B16A-1C8BB7C74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D7D9FF-3870-FC44-B7F3-08397FDC50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131D2-8CCF-3A40-AFE5-7E445C0B7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359B3-C068-6348-BF49-A5F02BCFF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73374-283C-4041-987F-D497B8C06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079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D28D7-303D-B44F-92BD-3CE5BCB64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A2931-97C5-574B-8E44-C703D605C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8CDA91-5D56-BF4B-8E1A-9E490A5F4A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42D99-E524-DE49-8B94-31EEBAA4A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5BF74-C2F5-6F4C-B7E4-C5B66FD21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741AE8-B810-9243-B0AE-591D34AF1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436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DBDFE-BDE7-CF4B-B5B0-3A3D2A2A9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692E3-FB42-9948-861F-19288BA3E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EE7C0-B173-DC47-AB0D-11343FEB9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08DBC6-BAF8-6048-892A-484553E22B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8B5985-55B5-8243-9BFC-329E863BAB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7DE015-6D5A-694F-AAC0-1A5F872FA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BE96BB-D25F-2645-8224-793CDB25A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63A363-0A19-CB41-A821-6E83F69AA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46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D51C7-9ECC-2E4C-A87F-D2B923C5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3B3AB6-386D-334E-B77B-17A2502A9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FB8DC1-CD9B-3943-8357-E425F665C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C46A32-E143-AB41-9F6E-3410F577D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614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5DA829-A517-E64E-B4C5-13ED15106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77131B-B388-C340-8B92-6365D6F2D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7AE1C-AAB8-8449-841A-96BE56988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888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24205-5513-0D4C-8FCE-8BBEFD8F6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0CD85-7C02-C24D-8E6B-03B32A3C4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86DE37-3F26-4841-83A1-EA5957F148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494D0A-B568-4C4F-A772-67BFBB752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09842-A06F-274C-969E-2B6ECB7CB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0E4CD5-94BB-8646-8551-BE36D1C97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25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5A7EA-5156-9342-A6F6-F9F93811B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961CBC-8A83-AB49-88C4-04A7BB1A29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3CFDD1-26AF-C74D-A8C3-A876D8B478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2ABFE3-C085-BB47-A346-3F6230825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52134-D59C-DC48-8C0F-F3C844888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D44012-AD9D-314E-9BD8-C73CF7F7E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149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6A16BD-A416-8E42-97FA-057B2D81E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4AC07-8F17-2C41-9759-62FC445F4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361F-20A9-F246-B4F7-431E38A2E9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176CC-570B-2643-A869-F3474C69203B}" type="datetimeFigureOut">
              <a:rPr lang="en-US" smtClean="0"/>
              <a:t>4/2/23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8F900-E19E-0346-B5C0-855F6524E5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2ED04-17D4-0043-AE54-01F9D5538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54853B-B953-4744-A3AA-8344B5BB5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463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9CECD-477D-0F4A-88B6-5393536C7C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3714" y="336323"/>
            <a:ext cx="9144000" cy="2493962"/>
          </a:xfrm>
        </p:spPr>
        <p:txBody>
          <a:bodyPr>
            <a:normAutofit/>
          </a:bodyPr>
          <a:lstStyle/>
          <a:p>
            <a:r>
              <a:rPr lang="en-US" sz="4000" dirty="0"/>
              <a:t>Publishing in Major Journals &amp; </a:t>
            </a:r>
            <a:br>
              <a:rPr lang="en-US" sz="4000" dirty="0"/>
            </a:br>
            <a:r>
              <a:rPr lang="en-US" sz="4000" dirty="0"/>
              <a:t>Getting Major Grants Consistently: </a:t>
            </a:r>
            <a:br>
              <a:rPr lang="en-US" sz="4000" dirty="0"/>
            </a:br>
            <a:r>
              <a:rPr lang="en-US" sz="4000" dirty="0"/>
              <a:t>A Personal Journey &amp; Some Advice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33B09A-F957-2B4B-BB1A-E56A218C2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8737600" cy="2976562"/>
          </a:xfrm>
        </p:spPr>
        <p:txBody>
          <a:bodyPr>
            <a:normAutofit/>
          </a:bodyPr>
          <a:lstStyle/>
          <a:p>
            <a:r>
              <a:rPr lang="en-US" dirty="0"/>
              <a:t>Dr. </a:t>
            </a:r>
            <a:r>
              <a:rPr lang="en-US" dirty="0" err="1"/>
              <a:t>Hsinchun</a:t>
            </a:r>
            <a:r>
              <a:rPr lang="en-US" dirty="0"/>
              <a:t> Chen</a:t>
            </a:r>
          </a:p>
          <a:p>
            <a:r>
              <a:rPr lang="en-US" dirty="0"/>
              <a:t>Regents’ Professor, Thomas R. Brown Chair Professor</a:t>
            </a:r>
          </a:p>
          <a:p>
            <a:r>
              <a:rPr lang="en-US" dirty="0"/>
              <a:t>Director, AI Lab &amp; </a:t>
            </a:r>
            <a:r>
              <a:rPr lang="en-US" dirty="0" err="1"/>
              <a:t>AZSecure</a:t>
            </a:r>
            <a:r>
              <a:rPr lang="en-US" dirty="0"/>
              <a:t> Cybersecurity Program</a:t>
            </a:r>
          </a:p>
          <a:p>
            <a:r>
              <a:rPr lang="en-US" dirty="0"/>
              <a:t>MIS Department, Eller College of Management</a:t>
            </a:r>
          </a:p>
          <a:p>
            <a:r>
              <a:rPr lang="en-US" dirty="0"/>
              <a:t>University of Arizona</a:t>
            </a:r>
          </a:p>
          <a:p>
            <a:r>
              <a:rPr lang="en-US" dirty="0"/>
              <a:t>April 1, 2023</a:t>
            </a:r>
          </a:p>
        </p:txBody>
      </p:sp>
    </p:spTree>
    <p:extLst>
      <p:ext uri="{BB962C8B-B14F-4D97-AF65-F5344CB8AC3E}">
        <p14:creationId xmlns:p14="http://schemas.microsoft.com/office/powerpoint/2010/main" val="2639444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Journals: MISQ &amp; JMIS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087" y="1615569"/>
            <a:ext cx="7182476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MISQ: A+ journal, #1 in MIS</a:t>
            </a:r>
          </a:p>
          <a:p>
            <a:pPr lvl="1"/>
            <a:r>
              <a:rPr lang="en-US" dirty="0"/>
              <a:t>behavior/management focused traditionally (most SEs)</a:t>
            </a:r>
          </a:p>
          <a:p>
            <a:pPr lvl="1"/>
            <a:r>
              <a:rPr lang="en-US" dirty="0"/>
              <a:t>recent focus in business analytics &amp; data sciences (SEs: HRR, GA, IB, PK, JP) </a:t>
            </a:r>
            <a:r>
              <a:rPr lang="en-US" dirty="0">
                <a:sym typeface="Wingdings" pitchFamily="2" charset="2"/>
              </a:rPr>
              <a:t> selecting the right SEs/AEs</a:t>
            </a:r>
            <a:endParaRPr lang="en-US" dirty="0"/>
          </a:p>
          <a:p>
            <a:pPr lvl="1"/>
            <a:r>
              <a:rPr lang="en-US" dirty="0"/>
              <a:t>Computational design science: application-inspired novelty (algorithm, representation, framework, HCI) + societal impact </a:t>
            </a:r>
            <a:r>
              <a:rPr lang="en-US" dirty="0">
                <a:sym typeface="Wingdings" pitchFamily="2" charset="2"/>
              </a:rPr>
              <a:t> significant content &amp; mature writing (40+ pages)</a:t>
            </a:r>
            <a:endParaRPr lang="en-US" dirty="0"/>
          </a:p>
          <a:p>
            <a:pPr lvl="1"/>
            <a:r>
              <a:rPr lang="en-US" dirty="0"/>
              <a:t>MIS-specific lit review + methodology/framework/design “theory” + contribution to KB + principles (research abstraction) </a:t>
            </a:r>
            <a:r>
              <a:rPr lang="en-US" dirty="0">
                <a:sym typeface="Wingdings" pitchFamily="2" charset="2"/>
              </a:rPr>
              <a:t> right packaging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JMIS: A journal, #3 in MIS</a:t>
            </a:r>
          </a:p>
          <a:p>
            <a:pPr lvl="1"/>
            <a:r>
              <a:rPr lang="en-US" dirty="0"/>
              <a:t>Same as above; more system driven</a:t>
            </a:r>
          </a:p>
          <a:p>
            <a:pPr lvl="1"/>
            <a:r>
              <a:rPr lang="en-US" dirty="0" err="1"/>
              <a:t>Zwass</a:t>
            </a:r>
            <a:r>
              <a:rPr lang="en-US" dirty="0"/>
              <a:t> + </a:t>
            </a:r>
            <a:r>
              <a:rPr lang="en-US" dirty="0" err="1"/>
              <a:t>Nunamaker</a:t>
            </a:r>
            <a:r>
              <a:rPr lang="en-US" dirty="0"/>
              <a:t>; HICSS special issue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282F9E-8E2B-5240-9611-34305C61F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676" y="861002"/>
            <a:ext cx="3923047" cy="58604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D9565D-620D-9A42-A09E-200E5E2BBBFF}"/>
              </a:ext>
            </a:extLst>
          </p:cNvPr>
          <p:cNvSpPr txBox="1"/>
          <p:nvPr/>
        </p:nvSpPr>
        <p:spPr>
          <a:xfrm>
            <a:off x="8011257" y="491670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MISQ SEs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9D2CF1-1962-A34C-A5F6-DF2D3E483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2212" y="78891"/>
            <a:ext cx="2621511" cy="825558"/>
          </a:xfrm>
          <a:prstGeom prst="rect">
            <a:avLst/>
          </a:prstGeom>
        </p:spPr>
      </p:pic>
      <p:sp>
        <p:nvSpPr>
          <p:cNvPr id="10" name="Rectangle 85">
            <a:extLst>
              <a:ext uri="{FF2B5EF4-FFF2-40B4-BE49-F238E27FC236}">
                <a16:creationId xmlns:a16="http://schemas.microsoft.com/office/drawing/2014/main" id="{89250105-F6BE-D940-8CD4-E08547AFA5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0676" y="896165"/>
            <a:ext cx="3923047" cy="251071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1" name="Rectangle 85">
            <a:extLst>
              <a:ext uri="{FF2B5EF4-FFF2-40B4-BE49-F238E27FC236}">
                <a16:creationId xmlns:a16="http://schemas.microsoft.com/office/drawing/2014/main" id="{DD81C4BC-30EC-CC4F-B955-E3022C8667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1257" y="4756041"/>
            <a:ext cx="3923047" cy="251071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4026309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531" y="280548"/>
            <a:ext cx="10515600" cy="1325563"/>
          </a:xfrm>
        </p:spPr>
        <p:txBody>
          <a:bodyPr/>
          <a:lstStyle/>
          <a:p>
            <a:r>
              <a:rPr lang="en-US" dirty="0"/>
              <a:t>Major Journals: Chen, </a:t>
            </a:r>
            <a:r>
              <a:rPr lang="en-US" dirty="0" err="1"/>
              <a:t>i</a:t>
            </a:r>
            <a:r>
              <a:rPr lang="en-US" dirty="0"/>
              <a:t>-, c-, b-school, 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075" y="1550195"/>
            <a:ext cx="6686550" cy="4351338"/>
          </a:xfrm>
        </p:spPr>
        <p:txBody>
          <a:bodyPr>
            <a:normAutofit/>
          </a:bodyPr>
          <a:lstStyle/>
          <a:p>
            <a:r>
              <a:rPr lang="en-US" dirty="0"/>
              <a:t>Work hard; be persistent; colleagues &amp; students help a lot; a little bit of luck helps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32763F-8B60-9F46-8273-31EDAE0D4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2647157"/>
            <a:ext cx="7115175" cy="38153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894F75-44E5-1D45-B119-A8FFEBA22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9500" y="2428500"/>
            <a:ext cx="2222500" cy="2705100"/>
          </a:xfrm>
          <a:prstGeom prst="rect">
            <a:avLst/>
          </a:prstGeom>
        </p:spPr>
      </p:pic>
      <p:sp>
        <p:nvSpPr>
          <p:cNvPr id="13" name="Rectangle 85">
            <a:extLst>
              <a:ext uri="{FF2B5EF4-FFF2-40B4-BE49-F238E27FC236}">
                <a16:creationId xmlns:a16="http://schemas.microsoft.com/office/drawing/2014/main" id="{11E5A4E0-B0ED-5847-849F-9D3AC19E3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650" y="2638845"/>
            <a:ext cx="1880138" cy="88661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5" name="Rectangle 85">
            <a:extLst>
              <a:ext uri="{FF2B5EF4-FFF2-40B4-BE49-F238E27FC236}">
                <a16:creationId xmlns:a16="http://schemas.microsoft.com/office/drawing/2014/main" id="{AE072DAE-491D-2645-A97B-19E566CF8B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6649" y="4836762"/>
            <a:ext cx="1584863" cy="25238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11844DC-8BF7-5E42-B85D-CF58584FD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6213" y="2598364"/>
            <a:ext cx="2435224" cy="3453520"/>
          </a:xfrm>
          <a:prstGeom prst="rect">
            <a:avLst/>
          </a:prstGeom>
        </p:spPr>
      </p:pic>
      <p:sp>
        <p:nvSpPr>
          <p:cNvPr id="16" name="Rectangle 85">
            <a:extLst>
              <a:ext uri="{FF2B5EF4-FFF2-40B4-BE49-F238E27FC236}">
                <a16:creationId xmlns:a16="http://schemas.microsoft.com/office/drawing/2014/main" id="{1713A789-877F-C84A-A22A-E2D310CCA5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3363" y="4661782"/>
            <a:ext cx="933952" cy="25238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7" name="Rectangle 85">
            <a:extLst>
              <a:ext uri="{FF2B5EF4-FFF2-40B4-BE49-F238E27FC236}">
                <a16:creationId xmlns:a16="http://schemas.microsoft.com/office/drawing/2014/main" id="{CDF4A0C9-DD5F-2A4B-AE65-E1B8785834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6213" y="5670952"/>
            <a:ext cx="1323975" cy="25238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8" name="Rectangle 85">
            <a:extLst>
              <a:ext uri="{FF2B5EF4-FFF2-40B4-BE49-F238E27FC236}">
                <a16:creationId xmlns:a16="http://schemas.microsoft.com/office/drawing/2014/main" id="{A230CA0B-2050-944D-BA09-CE127D4D6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3363" y="3681441"/>
            <a:ext cx="1584863" cy="25238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2326496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Journals: MISQ, Dr. Joe </a:t>
            </a:r>
            <a:r>
              <a:rPr lang="en-US" dirty="0" err="1"/>
              <a:t>Valacich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85162" cy="3686817"/>
          </a:xfrm>
        </p:spPr>
        <p:txBody>
          <a:bodyPr>
            <a:normAutofit/>
          </a:bodyPr>
          <a:lstStyle/>
          <a:p>
            <a:r>
              <a:rPr lang="en-US" dirty="0"/>
              <a:t>HCI, CSCW, SBE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7EF9E0-812F-454A-9E86-BB45B3F62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93" y="2472998"/>
            <a:ext cx="6626248" cy="401987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AB8982E-AB4D-684F-BCF7-EF4B00F9F4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7559" y="2538740"/>
            <a:ext cx="2108200" cy="2705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7363D1E-6BBA-D349-AA05-B52AEAE63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9159" y="2505869"/>
            <a:ext cx="2438400" cy="3035300"/>
          </a:xfrm>
          <a:prstGeom prst="rect">
            <a:avLst/>
          </a:prstGeom>
        </p:spPr>
      </p:pic>
      <p:sp>
        <p:nvSpPr>
          <p:cNvPr id="15" name="Rectangle 85">
            <a:extLst>
              <a:ext uri="{FF2B5EF4-FFF2-40B4-BE49-F238E27FC236}">
                <a16:creationId xmlns:a16="http://schemas.microsoft.com/office/drawing/2014/main" id="{8CAB8512-B49D-374A-B162-B4A8B9FC5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7436" y="2958784"/>
            <a:ext cx="1054100" cy="21667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7" name="Rectangle 85">
            <a:extLst>
              <a:ext uri="{FF2B5EF4-FFF2-40B4-BE49-F238E27FC236}">
                <a16:creationId xmlns:a16="http://schemas.microsoft.com/office/drawing/2014/main" id="{3EA42691-4C8B-F74D-8DF2-AC35162E5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17559" y="2803198"/>
            <a:ext cx="1870630" cy="62580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8" name="Rectangle 85">
            <a:extLst>
              <a:ext uri="{FF2B5EF4-FFF2-40B4-BE49-F238E27FC236}">
                <a16:creationId xmlns:a16="http://schemas.microsoft.com/office/drawing/2014/main" id="{ABD4CC86-05AC-8544-8386-192CE72E21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7436" y="4056343"/>
            <a:ext cx="1780002" cy="231628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9" name="Rectangle 85">
            <a:extLst>
              <a:ext uri="{FF2B5EF4-FFF2-40B4-BE49-F238E27FC236}">
                <a16:creationId xmlns:a16="http://schemas.microsoft.com/office/drawing/2014/main" id="{80A53DC6-D044-C942-88B4-FFD1932311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9248" y="5107308"/>
            <a:ext cx="1421352" cy="231628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20" name="Rectangle 85">
            <a:extLst>
              <a:ext uri="{FF2B5EF4-FFF2-40B4-BE49-F238E27FC236}">
                <a16:creationId xmlns:a16="http://schemas.microsoft.com/office/drawing/2014/main" id="{F6003892-F110-DB4A-AA50-F291805944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9281" y="4910785"/>
            <a:ext cx="1533023" cy="333055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1235323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Journals: MISQ, Dr. Sue Brown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85162" cy="3686817"/>
          </a:xfrm>
        </p:spPr>
        <p:txBody>
          <a:bodyPr>
            <a:normAutofit/>
          </a:bodyPr>
          <a:lstStyle/>
          <a:p>
            <a:r>
              <a:rPr lang="en-US" dirty="0"/>
              <a:t>IT Adoption, SBE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7AE04F-1040-D94D-AF89-3D55BBF58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63" y="2572720"/>
            <a:ext cx="6785162" cy="39201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6E9355-C4CD-624F-AE2B-ECA7D4B1E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213" y="2867613"/>
            <a:ext cx="2298700" cy="31933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7DEFAFF-5C75-324D-9A53-7DB67E438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2351" y="3051068"/>
            <a:ext cx="2120900" cy="2768600"/>
          </a:xfrm>
          <a:prstGeom prst="rect">
            <a:avLst/>
          </a:prstGeom>
        </p:spPr>
      </p:pic>
      <p:sp>
        <p:nvSpPr>
          <p:cNvPr id="13" name="Rectangle 85">
            <a:extLst>
              <a:ext uri="{FF2B5EF4-FFF2-40B4-BE49-F238E27FC236}">
                <a16:creationId xmlns:a16="http://schemas.microsoft.com/office/drawing/2014/main" id="{5490ADA4-1F79-A14B-9BD9-57F286A8FA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88701" y="3320661"/>
            <a:ext cx="2114550" cy="25381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4" name="Rectangle 85">
            <a:extLst>
              <a:ext uri="{FF2B5EF4-FFF2-40B4-BE49-F238E27FC236}">
                <a16:creationId xmlns:a16="http://schemas.microsoft.com/office/drawing/2014/main" id="{336E407A-B654-6A42-9DDC-92152591C0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8600" y="3224519"/>
            <a:ext cx="1054100" cy="21667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5" name="Rectangle 85">
            <a:extLst>
              <a:ext uri="{FF2B5EF4-FFF2-40B4-BE49-F238E27FC236}">
                <a16:creationId xmlns:a16="http://schemas.microsoft.com/office/drawing/2014/main" id="{DC776845-4065-C045-AFB4-5C20E072F1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8600" y="4806708"/>
            <a:ext cx="1718898" cy="21667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6" name="Rectangle 85">
            <a:extLst>
              <a:ext uri="{FF2B5EF4-FFF2-40B4-BE49-F238E27FC236}">
                <a16:creationId xmlns:a16="http://schemas.microsoft.com/office/drawing/2014/main" id="{6BA2238D-9CA7-264A-8F0A-AA748231B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8599" y="5761009"/>
            <a:ext cx="1403015" cy="216677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7" name="Rectangle 85">
            <a:extLst>
              <a:ext uri="{FF2B5EF4-FFF2-40B4-BE49-F238E27FC236}">
                <a16:creationId xmlns:a16="http://schemas.microsoft.com/office/drawing/2014/main" id="{658F8843-56EE-CF44-B556-E401AA451C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88701" y="5499989"/>
            <a:ext cx="1417103" cy="25381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8" name="Rectangle 85">
            <a:extLst>
              <a:ext uri="{FF2B5EF4-FFF2-40B4-BE49-F238E27FC236}">
                <a16:creationId xmlns:a16="http://schemas.microsoft.com/office/drawing/2014/main" id="{C784E8E7-E2F5-F941-86C8-536C9D7021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82350" y="3761516"/>
            <a:ext cx="1671449" cy="25381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1345591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108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Major Journals: Chen, AI Lab Computational Design Science (CDS) Papers in MISQ, 2008+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45255" y="5635684"/>
            <a:ext cx="2743200" cy="365125"/>
          </a:xfrm>
        </p:spPr>
        <p:txBody>
          <a:bodyPr/>
          <a:lstStyle/>
          <a:p>
            <a:fld id="{D519A416-9BFA-FE42-8830-66421E9F0A21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D4BD90-C9A1-774C-8924-3BC48693A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789" y="2206443"/>
            <a:ext cx="5113666" cy="34292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221B4D-C907-BB4D-8BE5-7F8BAF614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523" y="3520513"/>
            <a:ext cx="4887906" cy="3063875"/>
          </a:xfrm>
          <a:prstGeom prst="rect">
            <a:avLst/>
          </a:prstGeom>
        </p:spPr>
      </p:pic>
      <p:sp>
        <p:nvSpPr>
          <p:cNvPr id="10" name="Rectangle 85">
            <a:extLst>
              <a:ext uri="{FF2B5EF4-FFF2-40B4-BE49-F238E27FC236}">
                <a16:creationId xmlns:a16="http://schemas.microsoft.com/office/drawing/2014/main" id="{9430EBAA-7BD7-F84C-A414-5E984A895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4789" y="3295676"/>
            <a:ext cx="5113666" cy="90270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1" name="Rectangle 85">
            <a:extLst>
              <a:ext uri="{FF2B5EF4-FFF2-40B4-BE49-F238E27FC236}">
                <a16:creationId xmlns:a16="http://schemas.microsoft.com/office/drawing/2014/main" id="{C49934F1-4D2F-564E-8CE0-E231B46D76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4789" y="2413027"/>
            <a:ext cx="5113666" cy="683865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C3E4D0-7910-E645-8132-E4AB8E38916D}"/>
              </a:ext>
            </a:extLst>
          </p:cNvPr>
          <p:cNvSpPr txBox="1"/>
          <p:nvPr/>
        </p:nvSpPr>
        <p:spPr>
          <a:xfrm>
            <a:off x="7826024" y="4147928"/>
            <a:ext cx="3962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Security Analytics; Best Paper, ICIS, 2010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0BD016-EF5D-BA49-B83F-733CAB024264}"/>
              </a:ext>
            </a:extLst>
          </p:cNvPr>
          <p:cNvSpPr txBox="1"/>
          <p:nvPr/>
        </p:nvSpPr>
        <p:spPr>
          <a:xfrm>
            <a:off x="6980332" y="2012873"/>
            <a:ext cx="4613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Special Issue, Business Analytics; 7496 citations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54FAC4-2690-6E49-BBB5-8DC1B3B712E8}"/>
              </a:ext>
            </a:extLst>
          </p:cNvPr>
          <p:cNvSpPr txBox="1"/>
          <p:nvPr/>
        </p:nvSpPr>
        <p:spPr>
          <a:xfrm>
            <a:off x="2442353" y="6533940"/>
            <a:ext cx="1700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 Analytics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75BB9F-26A8-6D4C-B5DB-83428609AA12}"/>
              </a:ext>
            </a:extLst>
          </p:cNvPr>
          <p:cNvSpPr txBox="1"/>
          <p:nvPr/>
        </p:nvSpPr>
        <p:spPr>
          <a:xfrm>
            <a:off x="2442353" y="5646664"/>
            <a:ext cx="1833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Security Analytics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9743B1-2802-4748-A59C-11D79C1A1D96}"/>
              </a:ext>
            </a:extLst>
          </p:cNvPr>
          <p:cNvSpPr txBox="1"/>
          <p:nvPr/>
        </p:nvSpPr>
        <p:spPr>
          <a:xfrm>
            <a:off x="2508877" y="4240414"/>
            <a:ext cx="1700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 Analytics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FF3ECDB-11D4-704B-9A8B-A2BBF80793D8}"/>
              </a:ext>
            </a:extLst>
          </p:cNvPr>
          <p:cNvSpPr txBox="1"/>
          <p:nvPr/>
        </p:nvSpPr>
        <p:spPr>
          <a:xfrm>
            <a:off x="8365667" y="5606787"/>
            <a:ext cx="2271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Social Media Analytics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8079B5-DD99-EE4B-8E13-1F4E5EA7FEC4}"/>
              </a:ext>
            </a:extLst>
          </p:cNvPr>
          <p:cNvSpPr txBox="1"/>
          <p:nvPr/>
        </p:nvSpPr>
        <p:spPr>
          <a:xfrm>
            <a:off x="1498612" y="3226677"/>
            <a:ext cx="4018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Health/Security Analytics; Deep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40834E-E34A-A244-B6EF-48E4990ED2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538" y="2735583"/>
            <a:ext cx="4973053" cy="5713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65E727-7B9C-9B43-BC71-A1CE196164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198" y="2191326"/>
            <a:ext cx="4992557" cy="5971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BF9D5F5-44CE-A246-8D91-7AC0F833C1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7198" y="1635081"/>
            <a:ext cx="5378450" cy="57136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F9411ED-CFA2-7D45-AAD3-2DD530E3266D}"/>
              </a:ext>
            </a:extLst>
          </p:cNvPr>
          <p:cNvSpPr txBox="1"/>
          <p:nvPr/>
        </p:nvSpPr>
        <p:spPr>
          <a:xfrm>
            <a:off x="1075538" y="1312589"/>
            <a:ext cx="119135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2021-2022</a:t>
            </a:r>
          </a:p>
        </p:txBody>
      </p:sp>
    </p:spTree>
    <p:extLst>
      <p:ext uri="{BB962C8B-B14F-4D97-AF65-F5344CB8AC3E}">
        <p14:creationId xmlns:p14="http://schemas.microsoft.com/office/powerpoint/2010/main" val="4134575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904621" cy="1325563"/>
          </a:xfrm>
        </p:spPr>
        <p:txBody>
          <a:bodyPr/>
          <a:lstStyle/>
          <a:p>
            <a:r>
              <a:rPr lang="en-US" dirty="0"/>
              <a:t>Major Journals: Health IT &amp; Analytics Special Issue, March 2020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4C44CC-39CC-DA48-A764-522C88E7C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516" y="6129254"/>
            <a:ext cx="6921064" cy="4096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A5755C-9B3A-DD41-9A20-E59AB9DA7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30" y="1749759"/>
            <a:ext cx="6052104" cy="38049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F2FDBA0-363D-484B-8EB3-C589D946C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0834" y="1690688"/>
            <a:ext cx="5530765" cy="437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023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lang="en-US" dirty="0"/>
              <a:t>Major Journals: MISQ CDS Common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5556"/>
            <a:ext cx="10763250" cy="48958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MISQ, My Experience: no paper/involvement before 2008 (no SE in design science); Abbasi 2008 (</a:t>
            </a:r>
            <a:r>
              <a:rPr lang="en-US" dirty="0" err="1"/>
              <a:t>CyberGate</a:t>
            </a:r>
            <a:r>
              <a:rPr lang="en-US" dirty="0"/>
              <a:t>), 2010 (</a:t>
            </a:r>
            <a:r>
              <a:rPr lang="en-US" dirty="0" err="1"/>
              <a:t>AZProtect</a:t>
            </a:r>
            <a:r>
              <a:rPr lang="en-US" dirty="0"/>
              <a:t>, ICIS best paper); Guest Editor, BI&amp;A special issue, 2010-2012 (Straub); SE 2016-2019 (Rai); Guest Editor, Health IT/Analytics special issue, 2016-2020 (Rai)</a:t>
            </a:r>
          </a:p>
          <a:p>
            <a:r>
              <a:rPr lang="en-US" dirty="0"/>
              <a:t>Design Science paper common issues: </a:t>
            </a:r>
          </a:p>
          <a:p>
            <a:pPr lvl="1"/>
            <a:r>
              <a:rPr lang="en-US" dirty="0"/>
              <a:t>Where is the theory? Is this MIS? (early reviewers’ critiques)</a:t>
            </a:r>
          </a:p>
          <a:p>
            <a:pPr lvl="1"/>
            <a:r>
              <a:rPr lang="en-US" dirty="0"/>
              <a:t>Few qualified/sympathetic design science SEs, AEs, reviewers. (overly critical)</a:t>
            </a:r>
          </a:p>
          <a:p>
            <a:pPr lvl="1"/>
            <a:r>
              <a:rPr lang="en-US" dirty="0"/>
              <a:t>Long review cycle (2-4 rounds/years) and uncertainty (rejection at late round).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 but</a:t>
            </a:r>
          </a:p>
          <a:p>
            <a:pPr lvl="1"/>
            <a:r>
              <a:rPr lang="en-US" dirty="0"/>
              <a:t>BI&amp;A and data sciences are hot, in society and in b-school curriculum!</a:t>
            </a:r>
          </a:p>
          <a:p>
            <a:pPr lvl="1"/>
            <a:r>
              <a:rPr lang="en-US" dirty="0"/>
              <a:t>Young MIS CDS scholars need 1-2 MISQ/JMIS papers accepted or in deep round.</a:t>
            </a:r>
          </a:p>
          <a:p>
            <a:pPr lvl="1"/>
            <a:r>
              <a:rPr lang="en-US" dirty="0"/>
              <a:t>Mid-career MIS CDS scholars need 3-5 MISQ/JMIS papers for tenure.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39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Major Journals: MISQ CDS Paper Template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3176"/>
            <a:ext cx="10515600" cy="5138736"/>
          </a:xfrm>
        </p:spPr>
        <p:txBody>
          <a:bodyPr>
            <a:normAutofit/>
          </a:bodyPr>
          <a:lstStyle/>
          <a:p>
            <a:r>
              <a:rPr lang="en-US" sz="2600" dirty="0"/>
              <a:t>Computational design science (Chen in Rai, 2017): application-inspired novelty (algorithm, representation, framework, HCI) + emerging high-impact problems</a:t>
            </a:r>
          </a:p>
          <a:p>
            <a:r>
              <a:rPr lang="en-US" sz="2600" dirty="0">
                <a:sym typeface="Wingdings" pitchFamily="2" charset="2"/>
              </a:rPr>
              <a:t>Significant content &amp; mature writing (40+ pages)</a:t>
            </a:r>
          </a:p>
          <a:p>
            <a:r>
              <a:rPr lang="en-US" sz="2600" dirty="0"/>
              <a:t>MIS-specific lit review (3-4 pages) </a:t>
            </a:r>
            <a:r>
              <a:rPr lang="en-US" sz="2600" dirty="0">
                <a:sym typeface="Wingdings" pitchFamily="2" charset="2"/>
              </a:rPr>
              <a:t> W</a:t>
            </a:r>
            <a:r>
              <a:rPr lang="en-US" sz="2600" dirty="0"/>
              <a:t>ho/what had (been) published in MISQ/ISR/JMIS (10-20 MIS references, taxonomy, analytics relevance)</a:t>
            </a:r>
          </a:p>
          <a:p>
            <a:r>
              <a:rPr lang="en-US" sz="2600" dirty="0"/>
              <a:t>Methodology/framework/design “theory” (2-3 pages) </a:t>
            </a:r>
            <a:r>
              <a:rPr lang="en-US" sz="2600" dirty="0">
                <a:sym typeface="Wingdings" pitchFamily="2" charset="2"/>
              </a:rPr>
              <a:t> </a:t>
            </a:r>
            <a:r>
              <a:rPr lang="en-US" sz="2600" dirty="0"/>
              <a:t>underlying methodological foundation (not behavioral theory of +/- hypotheses), e.g., Systematic Functional Linguistic Theory, Kernel Learning Theory, etc.</a:t>
            </a:r>
          </a:p>
          <a:p>
            <a:r>
              <a:rPr lang="en-US" sz="2600" dirty="0"/>
              <a:t> Contribution to KB + principles (research abstraction; 2-3 pages) </a:t>
            </a:r>
            <a:r>
              <a:rPr lang="en-US" sz="2600" dirty="0">
                <a:sym typeface="Wingdings" pitchFamily="2" charset="2"/>
              </a:rPr>
              <a:t> What have been learned about the design, use and general knowledge gained?</a:t>
            </a:r>
          </a:p>
          <a:p>
            <a:pPr marL="0" indent="0">
              <a:buNone/>
            </a:pPr>
            <a:r>
              <a:rPr lang="en-US" sz="2600" dirty="0">
                <a:sym typeface="Wingdings" pitchFamily="2" charset="2"/>
              </a:rPr>
              <a:t> Carefully study sample MISQ DS papers, e.g., (Abbasi, 2008; 2010).</a:t>
            </a:r>
            <a:endParaRPr lang="en-US" sz="26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63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Major Journals: MISQ CDS Review Process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7614"/>
            <a:ext cx="10515600" cy="5138736"/>
          </a:xfrm>
        </p:spPr>
        <p:txBody>
          <a:bodyPr>
            <a:normAutofit/>
          </a:bodyPr>
          <a:lstStyle/>
          <a:p>
            <a:r>
              <a:rPr lang="en-US" sz="2400" dirty="0"/>
              <a:t>Make sure the research fits. </a:t>
            </a:r>
            <a:r>
              <a:rPr lang="en-US" sz="2400" dirty="0">
                <a:sym typeface="Wingdings" pitchFamily="2" charset="2"/>
              </a:rPr>
              <a:t> Emerging high-impact problems + some (not a lot) application-inspired novelty</a:t>
            </a:r>
          </a:p>
          <a:p>
            <a:r>
              <a:rPr lang="en-US" sz="2400" dirty="0">
                <a:sym typeface="Wingdings" pitchFamily="2" charset="2"/>
              </a:rPr>
              <a:t>Make sure writing is mature.  Error-free! (40+ pages)</a:t>
            </a:r>
          </a:p>
          <a:p>
            <a:r>
              <a:rPr lang="en-US" sz="2400" dirty="0">
                <a:sym typeface="Wingdings" pitchFamily="2" charset="2"/>
              </a:rPr>
              <a:t>Select the “right” SEs and AEs.  Recruit and/or consult a senior experienced MISQ DS scholar.</a:t>
            </a:r>
          </a:p>
          <a:p>
            <a:r>
              <a:rPr lang="en-US" sz="2400" dirty="0">
                <a:sym typeface="Wingdings" pitchFamily="2" charset="2"/>
              </a:rPr>
              <a:t>1</a:t>
            </a:r>
            <a:r>
              <a:rPr lang="en-US" sz="2400" baseline="30000" dirty="0">
                <a:sym typeface="Wingdings" pitchFamily="2" charset="2"/>
              </a:rPr>
              <a:t>st</a:t>
            </a:r>
            <a:r>
              <a:rPr lang="en-US" sz="2400" dirty="0">
                <a:sym typeface="Wingdings" pitchFamily="2" charset="2"/>
              </a:rPr>
              <a:t>-round review; hope for the best after 6 months.  Getting Major Revision is good (10+ pages of feedback is common)! Now their demands are clear!</a:t>
            </a:r>
          </a:p>
          <a:p>
            <a:r>
              <a:rPr lang="en-US" sz="2400" dirty="0">
                <a:sym typeface="Wingdings" pitchFamily="2" charset="2"/>
              </a:rPr>
              <a:t>1</a:t>
            </a:r>
            <a:r>
              <a:rPr lang="en-US" sz="2400" baseline="30000" dirty="0">
                <a:sym typeface="Wingdings" pitchFamily="2" charset="2"/>
              </a:rPr>
              <a:t>st</a:t>
            </a:r>
            <a:r>
              <a:rPr lang="en-US" sz="2400" dirty="0">
                <a:sym typeface="Wingdings" pitchFamily="2" charset="2"/>
              </a:rPr>
              <a:t>-round revision is important; in 6 months.  Showing appreciation, respect and tangible revision actions.  Don’t fight/argue! (50+ pages of response letter!)</a:t>
            </a:r>
          </a:p>
          <a:p>
            <a:r>
              <a:rPr lang="en-US" sz="2400" dirty="0">
                <a:sym typeface="Wingdings" pitchFamily="2" charset="2"/>
              </a:rPr>
              <a:t>2</a:t>
            </a:r>
            <a:r>
              <a:rPr lang="en-US" sz="2400" baseline="30000" dirty="0">
                <a:sym typeface="Wingdings" pitchFamily="2" charset="2"/>
              </a:rPr>
              <a:t>nd</a:t>
            </a:r>
            <a:r>
              <a:rPr lang="en-US" sz="2400" dirty="0">
                <a:sym typeface="Wingdings" pitchFamily="2" charset="2"/>
              </a:rPr>
              <a:t>/3</a:t>
            </a:r>
            <a:r>
              <a:rPr lang="en-US" sz="2400" baseline="30000" dirty="0">
                <a:sym typeface="Wingdings" pitchFamily="2" charset="2"/>
              </a:rPr>
              <a:t>rd</a:t>
            </a:r>
            <a:r>
              <a:rPr lang="en-US" sz="2400" dirty="0">
                <a:sym typeface="Wingdings" pitchFamily="2" charset="2"/>
              </a:rPr>
              <a:t>/4</a:t>
            </a:r>
            <a:r>
              <a:rPr lang="en-US" sz="2400" baseline="30000" dirty="0">
                <a:sym typeface="Wingdings" pitchFamily="2" charset="2"/>
              </a:rPr>
              <a:t>th</a:t>
            </a:r>
            <a:r>
              <a:rPr lang="en-US" sz="2400" dirty="0">
                <a:sym typeface="Wingdings" pitchFamily="2" charset="2"/>
              </a:rPr>
              <a:t> round review/revision  Removing one critical reviewer at a time; more Minor Revision and/or Accept over time</a:t>
            </a:r>
          </a:p>
          <a:p>
            <a:r>
              <a:rPr lang="en-US" sz="2400" dirty="0">
                <a:sym typeface="Wingdings" pitchFamily="2" charset="2"/>
              </a:rPr>
              <a:t>Final decision; 2-4 years later  Eventually the SE needs to make a decision. Everyone is tired after so many years!</a:t>
            </a:r>
          </a:p>
          <a:p>
            <a:endParaRPr lang="en-US" sz="2600" dirty="0">
              <a:sym typeface="Wingdings" pitchFamily="2" charset="2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40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9471237" cy="1325563"/>
          </a:xfrm>
        </p:spPr>
        <p:txBody>
          <a:bodyPr/>
          <a:lstStyle/>
          <a:p>
            <a:r>
              <a:rPr lang="en-US" b="1" u="sng" dirty="0"/>
              <a:t>Major Grants</a:t>
            </a:r>
            <a:r>
              <a:rPr lang="en-US" dirty="0"/>
              <a:t>: NIH, DARPA, DHS, IARPA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sz="2600" dirty="0"/>
              <a:t>NIH: NLM is informatics-focused; “translational” research with some application-inspired health-related novelty; need pubs and networking in AMIA/JAMIA; strong health informatics (NLM) tradition and turf (strong personality) </a:t>
            </a:r>
            <a:r>
              <a:rPr lang="en-US" sz="2600" dirty="0">
                <a:sym typeface="Wingdings" pitchFamily="2" charset="2"/>
              </a:rPr>
              <a:t> Chen as NLM Scientific Counselor, 2002-2006</a:t>
            </a:r>
            <a:endParaRPr lang="en-US" sz="2600" dirty="0"/>
          </a:p>
          <a:p>
            <a:r>
              <a:rPr lang="en-US" sz="2600" dirty="0"/>
              <a:t>DOD/DARPA: was innovative, basic/foundational, long-term (ARPA Net); now mission-critical, system-driven, short-term; commercial company (defense contractor) as prim, academic as sub; bi-monthly milestones/metrics/reporting </a:t>
            </a:r>
            <a:r>
              <a:rPr lang="en-US" sz="2600" dirty="0">
                <a:sym typeface="Wingdings" pitchFamily="2" charset="2"/>
              </a:rPr>
              <a:t> Chen early success with DARPA/IARPA/DHS for COPLINK/Dark Web research</a:t>
            </a:r>
            <a:endParaRPr lang="en-US" sz="2600" dirty="0"/>
          </a:p>
          <a:p>
            <a:r>
              <a:rPr lang="en-US" sz="2600" dirty="0"/>
              <a:t>DHS, IARPA: similar to DARPA, but aspiring; lesser scientific quality (strong personality)</a:t>
            </a:r>
          </a:p>
          <a:p>
            <a:pPr marL="0" indent="0">
              <a:buNone/>
            </a:pPr>
            <a:r>
              <a:rPr lang="en-US" sz="2600" dirty="0">
                <a:sym typeface="Wingdings" pitchFamily="2" charset="2"/>
              </a:rPr>
              <a:t> Not my focus any more! (Need to smell like them.)</a:t>
            </a:r>
            <a:endParaRPr lang="en-US" sz="26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19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CD3AD5-7807-7443-A193-FACD9A7E2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174" y="136525"/>
            <a:ext cx="1507701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424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5460E-8638-E240-9B0A-40EE649DC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40C3F-9B01-7F46-A11F-B3271B228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My Disclaimers</a:t>
            </a:r>
          </a:p>
          <a:p>
            <a:endParaRPr lang="en-US" dirty="0"/>
          </a:p>
          <a:p>
            <a:r>
              <a:rPr lang="en-US" dirty="0"/>
              <a:t>My Background &amp; Focus</a:t>
            </a:r>
          </a:p>
          <a:p>
            <a:endParaRPr lang="en-US" dirty="0"/>
          </a:p>
          <a:p>
            <a:r>
              <a:rPr lang="en-US" dirty="0"/>
              <a:t>Publishing in Major Journals Consistently (mostly design science in MISQ)</a:t>
            </a:r>
          </a:p>
          <a:p>
            <a:endParaRPr lang="en-US" dirty="0"/>
          </a:p>
          <a:p>
            <a:r>
              <a:rPr lang="en-US" dirty="0"/>
              <a:t>Getting Major Grants Consistently (mostly applied CS research in NSF)</a:t>
            </a:r>
          </a:p>
          <a:p>
            <a:endParaRPr lang="en-US" dirty="0"/>
          </a:p>
          <a:p>
            <a:r>
              <a:rPr lang="en-US" dirty="0"/>
              <a:t>Parting Thoughts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0FB1E4-BAD1-43BB-ABC7-E813D5A9F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505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69" y="236220"/>
            <a:ext cx="10515600" cy="1325563"/>
          </a:xfrm>
        </p:spPr>
        <p:txBody>
          <a:bodyPr/>
          <a:lstStyle/>
          <a:p>
            <a:r>
              <a:rPr lang="en-US" dirty="0"/>
              <a:t>Major Grants: NSF Org Chart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986E5E-6410-3749-A604-EE7277C0D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9437" y="136525"/>
            <a:ext cx="1507701" cy="1325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D2EB74-0A88-7540-ADF7-5BF34007B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862" y="1545153"/>
            <a:ext cx="11187218" cy="52102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ACC7366-73D4-CB4F-A81C-027DADDCB596}"/>
              </a:ext>
            </a:extLst>
          </p:cNvPr>
          <p:cNvSpPr txBox="1"/>
          <p:nvPr/>
        </p:nvSpPr>
        <p:spPr>
          <a:xfrm>
            <a:off x="2394065" y="4189615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CISE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415261-CB24-BD4B-B688-7B228F7D4EDD}"/>
              </a:ext>
            </a:extLst>
          </p:cNvPr>
          <p:cNvSpPr txBox="1"/>
          <p:nvPr/>
        </p:nvSpPr>
        <p:spPr>
          <a:xfrm>
            <a:off x="4089861" y="4189615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EHR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81B40C-901F-814C-AEAE-889EC0243EEE}"/>
              </a:ext>
            </a:extLst>
          </p:cNvPr>
          <p:cNvSpPr txBox="1"/>
          <p:nvPr/>
        </p:nvSpPr>
        <p:spPr>
          <a:xfrm>
            <a:off x="809669" y="4224652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612A23-F66A-554D-8F3B-A5E8AC7E30D2}"/>
              </a:ext>
            </a:extLst>
          </p:cNvPr>
          <p:cNvSpPr txBox="1"/>
          <p:nvPr/>
        </p:nvSpPr>
        <p:spPr>
          <a:xfrm>
            <a:off x="5778360" y="4241278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8892D5-F8B9-B94B-984B-9518D786F5B5}"/>
              </a:ext>
            </a:extLst>
          </p:cNvPr>
          <p:cNvSpPr txBox="1"/>
          <p:nvPr/>
        </p:nvSpPr>
        <p:spPr>
          <a:xfrm>
            <a:off x="7233081" y="4224652"/>
            <a:ext cx="591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A75F9E-E2D1-A849-B7C7-4498970BF2BF}"/>
              </a:ext>
            </a:extLst>
          </p:cNvPr>
          <p:cNvSpPr txBox="1"/>
          <p:nvPr/>
        </p:nvSpPr>
        <p:spPr>
          <a:xfrm>
            <a:off x="10551324" y="4224652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SBE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E44C32-866C-6C4C-BC92-D3F0D7EFF375}"/>
              </a:ext>
            </a:extLst>
          </p:cNvPr>
          <p:cNvSpPr txBox="1"/>
          <p:nvPr/>
        </p:nvSpPr>
        <p:spPr>
          <a:xfrm>
            <a:off x="8783918" y="4206241"/>
            <a:ext cx="606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MPS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C6AF52-7670-1741-B5DB-8FE9B759182E}"/>
              </a:ext>
            </a:extLst>
          </p:cNvPr>
          <p:cNvSpPr txBox="1"/>
          <p:nvPr/>
        </p:nvSpPr>
        <p:spPr>
          <a:xfrm>
            <a:off x="8179034" y="1633697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($8.3B)</a:t>
            </a:r>
          </a:p>
        </p:txBody>
      </p:sp>
    </p:spTree>
    <p:extLst>
      <p:ext uri="{BB962C8B-B14F-4D97-AF65-F5344CB8AC3E}">
        <p14:creationId xmlns:p14="http://schemas.microsoft.com/office/powerpoint/2010/main" val="42878198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331"/>
            <a:ext cx="10515600" cy="1325563"/>
          </a:xfrm>
        </p:spPr>
        <p:txBody>
          <a:bodyPr/>
          <a:lstStyle/>
          <a:p>
            <a:r>
              <a:rPr lang="en-US" dirty="0"/>
              <a:t>Major Grants: NSF CISE/IIS/III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21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EA4658B-4C34-944A-83E9-DBD116EB4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6694" y="3429000"/>
            <a:ext cx="3714999" cy="1564217"/>
          </a:xfrm>
          <a:prstGeom prst="rect">
            <a:avLst/>
          </a:prstGeom>
        </p:spPr>
      </p:pic>
      <p:sp>
        <p:nvSpPr>
          <p:cNvPr id="21" name="Rectangle 85">
            <a:extLst>
              <a:ext uri="{FF2B5EF4-FFF2-40B4-BE49-F238E27FC236}">
                <a16:creationId xmlns:a16="http://schemas.microsoft.com/office/drawing/2014/main" id="{6BC6E70A-6857-EA41-A8AA-818D18974E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7642" y="3746437"/>
            <a:ext cx="4015440" cy="36933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22" name="Rectangle 85">
            <a:extLst>
              <a:ext uri="{FF2B5EF4-FFF2-40B4-BE49-F238E27FC236}">
                <a16:creationId xmlns:a16="http://schemas.microsoft.com/office/drawing/2014/main" id="{54C02B45-DCB2-1B49-ABEA-1D17A6A2A6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0548" y="4609028"/>
            <a:ext cx="4015440" cy="36933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F1F236-2230-294C-90E4-020F2C016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305" y="3887169"/>
            <a:ext cx="3304580" cy="9972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88852A6-00A5-D540-93EE-5218EE6353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303" y="2715593"/>
            <a:ext cx="2271042" cy="2491367"/>
          </a:xfrm>
          <a:prstGeom prst="rect">
            <a:avLst/>
          </a:prstGeom>
        </p:spPr>
      </p:pic>
      <p:sp>
        <p:nvSpPr>
          <p:cNvPr id="23" name="Rectangle 85">
            <a:extLst>
              <a:ext uri="{FF2B5EF4-FFF2-40B4-BE49-F238E27FC236}">
                <a16:creationId xmlns:a16="http://schemas.microsoft.com/office/drawing/2014/main" id="{CAB2261C-9025-6B46-A2C4-4F2CD0D799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85305" y="4115769"/>
            <a:ext cx="3304580" cy="22229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1AABAA-F34C-AF4D-967E-B7C5028D6507}"/>
              </a:ext>
            </a:extLst>
          </p:cNvPr>
          <p:cNvSpPr txBox="1"/>
          <p:nvPr/>
        </p:nvSpPr>
        <p:spPr>
          <a:xfrm>
            <a:off x="5021548" y="2883846"/>
            <a:ext cx="1177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IIS/OAC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9DAE4EB-B9AE-D344-B6A4-8E52BEBF306E}"/>
              </a:ext>
            </a:extLst>
          </p:cNvPr>
          <p:cNvSpPr txBox="1"/>
          <p:nvPr/>
        </p:nvSpPr>
        <p:spPr>
          <a:xfrm>
            <a:off x="9507669" y="3284772"/>
            <a:ext cx="429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III</a:t>
            </a:r>
          </a:p>
        </p:txBody>
      </p:sp>
    </p:spTree>
    <p:extLst>
      <p:ext uri="{BB962C8B-B14F-4D97-AF65-F5344CB8AC3E}">
        <p14:creationId xmlns:p14="http://schemas.microsoft.com/office/powerpoint/2010/main" val="352444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515600" cy="1325563"/>
          </a:xfrm>
        </p:spPr>
        <p:txBody>
          <a:bodyPr/>
          <a:lstStyle/>
          <a:p>
            <a:r>
              <a:rPr lang="en-US" dirty="0"/>
              <a:t>Major Grants: NSF CISE IT Impacts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22</a:t>
            </a:fld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3CA3795-CB89-3247-8FF5-3EB28238EEC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67862" y="1081331"/>
            <a:ext cx="10814538" cy="5081588"/>
          </a:xfrm>
        </p:spPr>
      </p:pic>
      <p:sp>
        <p:nvSpPr>
          <p:cNvPr id="11" name="TextBox 11">
            <a:extLst>
              <a:ext uri="{FF2B5EF4-FFF2-40B4-BE49-F238E27FC236}">
                <a16:creationId xmlns:a16="http://schemas.microsoft.com/office/drawing/2014/main" id="{9C9A5DA3-3896-8D48-B46C-D3797CAA34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7214" y="6362700"/>
            <a:ext cx="83978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Font typeface="Symbol" pitchFamily="2" charset="2"/>
              <a:buChar char="¨"/>
              <a:defRPr kumimoji="1" sz="2800">
                <a:solidFill>
                  <a:schemeClr val="tx1"/>
                </a:solidFill>
                <a:latin typeface="Arial Narrow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Symbol" pitchFamily="2" charset="2"/>
              <a:buChar char="¨"/>
              <a:defRPr kumimoji="1" sz="2400">
                <a:solidFill>
                  <a:schemeClr val="tx1"/>
                </a:solidFill>
                <a:latin typeface="Arial Narrow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kumimoji="0" lang="en-US" altLang="en-US" sz="16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University research </a:t>
            </a:r>
            <a:r>
              <a:rPr kumimoji="0" lang="en-US" altLang="en-US" sz="1600" b="1" dirty="0">
                <a:latin typeface="Times New Roman" panose="02020603050405020304" pitchFamily="18" charset="0"/>
                <a:sym typeface="Wingdings" pitchFamily="2" charset="2"/>
              </a:rPr>
              <a:t> </a:t>
            </a:r>
            <a:r>
              <a:rPr kumimoji="0" lang="en-US" altLang="en-US" sz="1600" b="1" dirty="0">
                <a:solidFill>
                  <a:srgbClr val="00B0F0"/>
                </a:solidFill>
                <a:latin typeface="Times New Roman" panose="02020603050405020304" pitchFamily="18" charset="0"/>
                <a:sym typeface="Wingdings" pitchFamily="2" charset="2"/>
              </a:rPr>
              <a:t>Industry R&amp;D </a:t>
            </a:r>
            <a:r>
              <a:rPr kumimoji="0" lang="en-US" altLang="en-US" sz="1600" b="1" dirty="0">
                <a:latin typeface="Times New Roman" panose="02020603050405020304" pitchFamily="18" charset="0"/>
                <a:sym typeface="Wingdings" pitchFamily="2" charset="2"/>
              </a:rPr>
              <a:t> </a:t>
            </a:r>
            <a:r>
              <a:rPr kumimoji="0" lang="en-US" altLang="en-US" sz="1600" b="1" u="sng" dirty="0">
                <a:latin typeface="Times New Roman" panose="02020603050405020304" pitchFamily="18" charset="0"/>
                <a:sym typeface="Wingdings" pitchFamily="2" charset="2"/>
              </a:rPr>
              <a:t>Products</a:t>
            </a:r>
            <a:r>
              <a:rPr kumimoji="0" lang="en-US" altLang="en-US" sz="1600" b="1" dirty="0">
                <a:latin typeface="Times New Roman" panose="02020603050405020304" pitchFamily="18" charset="0"/>
                <a:sym typeface="Wingdings" pitchFamily="2" charset="2"/>
              </a:rPr>
              <a:t>  </a:t>
            </a:r>
            <a:r>
              <a:rPr kumimoji="0" lang="en-US" altLang="en-US" sz="1600" b="1" dirty="0">
                <a:solidFill>
                  <a:srgbClr val="00B050"/>
                </a:solidFill>
                <a:latin typeface="Times New Roman" panose="02020603050405020304" pitchFamily="18" charset="0"/>
                <a:sym typeface="Wingdings" pitchFamily="2" charset="2"/>
              </a:rPr>
              <a:t>$1B Market (job and wealth creation) </a:t>
            </a:r>
            <a:endParaRPr kumimoji="0" lang="en-US" altLang="en-US" sz="1600" b="1" dirty="0">
              <a:solidFill>
                <a:srgbClr val="00B05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" name="Rounded Rectangle 12">
            <a:extLst>
              <a:ext uri="{FF2B5EF4-FFF2-40B4-BE49-F238E27FC236}">
                <a16:creationId xmlns:a16="http://schemas.microsoft.com/office/drawing/2014/main" id="{8A6F48BC-9A47-3F4C-A7B4-9B21330602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2688" y="3815862"/>
            <a:ext cx="5319711" cy="4572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folHlink"/>
              </a:buClr>
              <a:buFont typeface="Symbol" pitchFamily="2" charset="2"/>
              <a:buChar char="¨"/>
              <a:defRPr kumimoji="1" sz="2800">
                <a:solidFill>
                  <a:schemeClr val="tx1"/>
                </a:solidFill>
                <a:latin typeface="Arial Narrow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Symbol" pitchFamily="2" charset="2"/>
              <a:buChar char="¨"/>
              <a:defRPr kumimoji="1" sz="2400">
                <a:solidFill>
                  <a:schemeClr val="tx1"/>
                </a:solidFill>
                <a:latin typeface="Arial Narrow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kumimoji="0" lang="en-US" altLang="en-US" sz="440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987FAC7-275E-BF4F-A39C-94E1071DC8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2687" y="2219997"/>
            <a:ext cx="5319711" cy="4572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folHlink"/>
              </a:buClr>
              <a:buFont typeface="Symbol" pitchFamily="2" charset="2"/>
              <a:buChar char="¨"/>
              <a:defRPr kumimoji="1" sz="2800">
                <a:solidFill>
                  <a:schemeClr val="tx1"/>
                </a:solidFill>
                <a:latin typeface="Arial Narrow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Symbol" pitchFamily="2" charset="2"/>
              <a:buChar char="¨"/>
              <a:defRPr kumimoji="1" sz="2400">
                <a:solidFill>
                  <a:schemeClr val="tx1"/>
                </a:solidFill>
                <a:latin typeface="Arial Narrow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Symbol" pitchFamily="2" charset="2"/>
              <a:buChar char="¨"/>
              <a:defRPr kumimoji="1" sz="2000">
                <a:solidFill>
                  <a:schemeClr val="tx1"/>
                </a:solidFill>
                <a:latin typeface="Arial Narrow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kumimoji="0" lang="en-US" altLang="en-US" sz="440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7134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2234"/>
            <a:ext cx="10515600" cy="1325563"/>
          </a:xfrm>
        </p:spPr>
        <p:txBody>
          <a:bodyPr/>
          <a:lstStyle/>
          <a:p>
            <a:r>
              <a:rPr lang="en-US" dirty="0"/>
              <a:t>Major Grants: NSF Programs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4730"/>
            <a:ext cx="10515600" cy="5103019"/>
          </a:xfrm>
        </p:spPr>
        <p:txBody>
          <a:bodyPr>
            <a:normAutofit lnSpcReduction="10000"/>
          </a:bodyPr>
          <a:lstStyle/>
          <a:p>
            <a:r>
              <a:rPr lang="en-US" sz="2600" dirty="0"/>
              <a:t>CORE: NSF CISE/IIS/III CORE most relevant to </a:t>
            </a:r>
            <a:r>
              <a:rPr lang="en-US" sz="2600" u="sng" dirty="0"/>
              <a:t>fundamental research</a:t>
            </a:r>
            <a:r>
              <a:rPr lang="en-US" sz="2600" dirty="0"/>
              <a:t> in AI, machine learning, WWW, data sciences, NLP; acceptance rate 6-8%, highly competitive, critical young CS reviewers </a:t>
            </a:r>
            <a:r>
              <a:rPr lang="en-US" sz="2600" dirty="0">
                <a:sym typeface="Wingdings" pitchFamily="2" charset="2"/>
              </a:rPr>
              <a:t> IIS Core ($100M/</a:t>
            </a:r>
            <a:r>
              <a:rPr lang="en-US" sz="2600" dirty="0" err="1">
                <a:sym typeface="Wingdings" pitchFamily="2" charset="2"/>
              </a:rPr>
              <a:t>yr</a:t>
            </a:r>
            <a:r>
              <a:rPr lang="en-US" sz="2600" dirty="0">
                <a:sym typeface="Wingdings" pitchFamily="2" charset="2"/>
              </a:rPr>
              <a:t>)</a:t>
            </a:r>
            <a:endParaRPr lang="en-US" sz="2600" dirty="0"/>
          </a:p>
          <a:p>
            <a:r>
              <a:rPr lang="en-US" sz="2600" dirty="0"/>
              <a:t>OAC: NSF CISE/OAC relevant to </a:t>
            </a:r>
            <a:r>
              <a:rPr lang="en-US" sz="2600" u="sng" dirty="0"/>
              <a:t>applied cyberinfrastructure </a:t>
            </a:r>
            <a:r>
              <a:rPr lang="en-US" sz="2600" dirty="0"/>
              <a:t>for sciences; acceptance rate 20-30%, less competitive, reviewers including CS, SBE, and domain sciences </a:t>
            </a:r>
            <a:r>
              <a:rPr lang="en-US" sz="2600" dirty="0">
                <a:sym typeface="Wingdings" pitchFamily="2" charset="2"/>
              </a:rPr>
              <a:t> DIBBs, CICI ($25M-30M/</a:t>
            </a:r>
            <a:r>
              <a:rPr lang="en-US" sz="2600" dirty="0" err="1">
                <a:sym typeface="Wingdings" pitchFamily="2" charset="2"/>
              </a:rPr>
              <a:t>yr</a:t>
            </a:r>
            <a:r>
              <a:rPr lang="en-US" sz="2600" dirty="0">
                <a:sym typeface="Wingdings" pitchFamily="2" charset="2"/>
              </a:rPr>
              <a:t>; my focus)</a:t>
            </a:r>
            <a:endParaRPr lang="en-US" sz="2600" dirty="0"/>
          </a:p>
          <a:p>
            <a:r>
              <a:rPr lang="en-US" sz="2600" dirty="0"/>
              <a:t>Applied Programs: Many emerging cross-directorate (e.g., EHR, SBE, CISE) and cross-agency (e.g., NSF, NIH, DOD) </a:t>
            </a:r>
            <a:r>
              <a:rPr lang="en-US" sz="2600" u="sng" dirty="0"/>
              <a:t>high-impact applied research</a:t>
            </a:r>
            <a:r>
              <a:rPr lang="en-US" sz="2600" dirty="0"/>
              <a:t> </a:t>
            </a:r>
            <a:r>
              <a:rPr lang="en-US" sz="2600" u="sng" dirty="0"/>
              <a:t>programs</a:t>
            </a:r>
            <a:r>
              <a:rPr lang="en-US" sz="2600" dirty="0"/>
              <a:t> (e.g., security, health); acceptance rate 15-20%, less competitive, reviewers including CS, SBE, and SME </a:t>
            </a:r>
            <a:r>
              <a:rPr lang="en-US" sz="2600" dirty="0">
                <a:sym typeface="Wingdings" pitchFamily="2" charset="2"/>
              </a:rPr>
              <a:t> </a:t>
            </a:r>
            <a:r>
              <a:rPr lang="en-US" sz="2600" dirty="0" err="1">
                <a:sym typeface="Wingdings" pitchFamily="2" charset="2"/>
              </a:rPr>
              <a:t>SaTC</a:t>
            </a:r>
            <a:r>
              <a:rPr lang="en-US" sz="2600" dirty="0">
                <a:sym typeface="Wingdings" pitchFamily="2" charset="2"/>
              </a:rPr>
              <a:t>, SFS, CCRI, SCH, BIGDATA, I-DSN, National AI Institutes ($50M-100M/</a:t>
            </a:r>
            <a:r>
              <a:rPr lang="en-US" sz="2600" dirty="0" err="1">
                <a:sym typeface="Wingdings" pitchFamily="2" charset="2"/>
              </a:rPr>
              <a:t>yr</a:t>
            </a:r>
            <a:r>
              <a:rPr lang="en-US" sz="2600" dirty="0">
                <a:sym typeface="Wingdings" pitchFamily="2" charset="2"/>
              </a:rPr>
              <a:t>; my focus)</a:t>
            </a:r>
          </a:p>
          <a:p>
            <a:r>
              <a:rPr lang="en-US" sz="2600" dirty="0">
                <a:sym typeface="Wingdings" pitchFamily="2" charset="2"/>
              </a:rPr>
              <a:t>Young Scholars: Many opportunities for </a:t>
            </a:r>
            <a:r>
              <a:rPr lang="en-US" sz="2600" u="sng" dirty="0">
                <a:sym typeface="Wingdings" pitchFamily="2" charset="2"/>
              </a:rPr>
              <a:t>early-career scholars</a:t>
            </a:r>
            <a:r>
              <a:rPr lang="en-US" sz="2600" dirty="0">
                <a:sym typeface="Wingdings" pitchFamily="2" charset="2"/>
              </a:rPr>
              <a:t>; acceptance rate 10-20%,  competitive, for early career; valuable for obtaining tenure!  CRII, CAREER + EAGER ($200K-$1M for each award)</a:t>
            </a:r>
          </a:p>
          <a:p>
            <a:endParaRPr lang="en-US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925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2234"/>
            <a:ext cx="10515600" cy="1325563"/>
          </a:xfrm>
        </p:spPr>
        <p:txBody>
          <a:bodyPr/>
          <a:lstStyle/>
          <a:p>
            <a:r>
              <a:rPr lang="en-US" dirty="0"/>
              <a:t>Major Grants: NSF Proposal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072357"/>
            <a:ext cx="10515599" cy="5283993"/>
          </a:xfrm>
        </p:spPr>
        <p:txBody>
          <a:bodyPr>
            <a:normAutofit lnSpcReduction="10000"/>
          </a:bodyPr>
          <a:lstStyle/>
          <a:p>
            <a:r>
              <a:rPr lang="en-US" sz="2600" dirty="0"/>
              <a:t>Computational Design Science (CDS) has excellent chance for successful proposals (CISE). </a:t>
            </a:r>
            <a:r>
              <a:rPr lang="en-US" sz="2600" dirty="0">
                <a:sym typeface="Wingdings" pitchFamily="2" charset="2"/>
              </a:rPr>
              <a:t> </a:t>
            </a:r>
            <a:r>
              <a:rPr lang="en-US" sz="2600" dirty="0"/>
              <a:t> in general, not so much for behavioral or economics MIS researchers (SBE; too basic, too incremental, not novel).</a:t>
            </a:r>
          </a:p>
          <a:p>
            <a:r>
              <a:rPr lang="en-US" sz="2600" dirty="0"/>
              <a:t>“Business” (finance, accounting, marketing) school research is not considered STEM. </a:t>
            </a:r>
            <a:r>
              <a:rPr lang="en-US" sz="2600" dirty="0">
                <a:sym typeface="Wingdings" pitchFamily="2" charset="2"/>
              </a:rPr>
              <a:t> </a:t>
            </a:r>
            <a:r>
              <a:rPr lang="en-US" sz="2600" dirty="0"/>
              <a:t>need to position for larger societal/STEM problems.</a:t>
            </a:r>
          </a:p>
          <a:p>
            <a:r>
              <a:rPr lang="en-US" sz="2600" dirty="0"/>
              <a:t>CDS research needs to compete with CS researchers (“locusts” in emerging technical fields); deep &amp; novel domain application for emerging societal problems could be viable. </a:t>
            </a:r>
            <a:r>
              <a:rPr lang="en-US" sz="2600" dirty="0">
                <a:sym typeface="Wingdings" pitchFamily="2" charset="2"/>
              </a:rPr>
              <a:t> </a:t>
            </a:r>
            <a:r>
              <a:rPr lang="en-US" sz="2600" dirty="0"/>
              <a:t>my approach at least, for the past 30 years: digital library, intelligence, health, cybersecurity, etc.</a:t>
            </a:r>
          </a:p>
          <a:p>
            <a:r>
              <a:rPr lang="en-US" sz="2600" dirty="0"/>
              <a:t>Need application or domain-inspired novelty for applied cross-directorate programs. </a:t>
            </a:r>
            <a:r>
              <a:rPr lang="en-US" sz="2600" dirty="0">
                <a:sym typeface="Wingdings" pitchFamily="2" charset="2"/>
              </a:rPr>
              <a:t> senior Ph.D. students; last 1-2 dissertation chapters</a:t>
            </a:r>
            <a:endParaRPr lang="en-US" sz="2600" dirty="0"/>
          </a:p>
          <a:p>
            <a:r>
              <a:rPr lang="en-US" sz="2600" dirty="0"/>
              <a:t>A lab or center can help with sustainable advantage and funding. </a:t>
            </a:r>
            <a:r>
              <a:rPr lang="en-US" sz="2600" dirty="0">
                <a:sym typeface="Wingdings" pitchFamily="2" charset="2"/>
              </a:rPr>
              <a:t> developing collection, prototype system, etc.; structure &amp; organizational memory</a:t>
            </a:r>
            <a:endParaRPr lang="en-US" sz="2600" dirty="0"/>
          </a:p>
          <a:p>
            <a:endParaRPr lang="en-US" sz="2600" dirty="0"/>
          </a:p>
          <a:p>
            <a:endParaRPr lang="en-US" sz="2200" dirty="0"/>
          </a:p>
          <a:p>
            <a:pPr marL="0" indent="0">
              <a:buNone/>
            </a:pPr>
            <a:endParaRPr lang="en-US" sz="2600" dirty="0"/>
          </a:p>
          <a:p>
            <a:endParaRPr lang="en-US" sz="2600" dirty="0"/>
          </a:p>
          <a:p>
            <a:endParaRPr lang="en-US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0190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2234"/>
            <a:ext cx="10515600" cy="1325563"/>
          </a:xfrm>
        </p:spPr>
        <p:txBody>
          <a:bodyPr/>
          <a:lstStyle/>
          <a:p>
            <a:r>
              <a:rPr lang="en-US" dirty="0"/>
              <a:t>Major Grants: NSF 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4730"/>
            <a:ext cx="10345615" cy="5696745"/>
          </a:xfrm>
        </p:spPr>
        <p:txBody>
          <a:bodyPr>
            <a:normAutofit/>
          </a:bodyPr>
          <a:lstStyle/>
          <a:p>
            <a:r>
              <a:rPr lang="en-US" sz="2600" dirty="0"/>
              <a:t>NSF Funding Criteria: “transformational” research; Intellectual Merit (IM, 60-80%) + Broader Impacts (BI, 20%-40%); depending on Core or Applied Program</a:t>
            </a:r>
          </a:p>
          <a:p>
            <a:r>
              <a:rPr lang="en-US" sz="2600" dirty="0"/>
              <a:t>The Process: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Select the right program and project size.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Consult experienced senior scholars.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Select emerging novel research under way (your strength; 50% done, unpublished) for a proposal.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Develop the proposal (15 pages) and supporting documents (20-40 pages) in 1-2 weeks.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Submit and be prepared to get rejected!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Learn from the written panel reviews. Contact the Program Director (PD) to seek feedback.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Repeat 1-6 for 2-3 times for the same program. Volunteer to the PD to be a panelist.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1" dirty="0"/>
              <a:t>Learn from reviewing other proposals and actual panel reviews &amp; decisions at NSF. (2 days, 8 panelists, each do 8/22 proposals)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Repeat 1-8 2-3 times until receiving grant or giving up (in 3-4 years)!</a:t>
            </a:r>
          </a:p>
          <a:p>
            <a:pPr marL="914400" lvl="1" indent="-457200">
              <a:buFont typeface="+mj-lt"/>
              <a:buAutoNum type="arabicPeriod"/>
            </a:pPr>
            <a:endParaRPr lang="en-US" sz="2200" dirty="0"/>
          </a:p>
          <a:p>
            <a:pPr marL="0" indent="0">
              <a:buNone/>
            </a:pPr>
            <a:endParaRPr lang="en-US" sz="2600" dirty="0"/>
          </a:p>
          <a:p>
            <a:endParaRPr lang="en-US" sz="2600" dirty="0"/>
          </a:p>
          <a:p>
            <a:endParaRPr lang="en-US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9648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2234"/>
            <a:ext cx="10515600" cy="1325563"/>
          </a:xfrm>
        </p:spPr>
        <p:txBody>
          <a:bodyPr/>
          <a:lstStyle/>
          <a:p>
            <a:r>
              <a:rPr lang="en-US" dirty="0"/>
              <a:t>Major Grants: NSF Proposal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024730"/>
            <a:ext cx="6213230" cy="5481577"/>
          </a:xfrm>
        </p:spPr>
        <p:txBody>
          <a:bodyPr>
            <a:normAutofit lnSpcReduction="10000"/>
          </a:bodyPr>
          <a:lstStyle/>
          <a:p>
            <a:r>
              <a:rPr lang="en-US" sz="2600" dirty="0"/>
              <a:t>Proposal title: short and succinct; need a </a:t>
            </a:r>
            <a:r>
              <a:rPr lang="en-US" sz="2600" u="sng" dirty="0"/>
              <a:t>multi-disciplinary</a:t>
            </a:r>
            <a:r>
              <a:rPr lang="en-US" sz="2600" dirty="0"/>
              <a:t> team</a:t>
            </a:r>
          </a:p>
          <a:p>
            <a:r>
              <a:rPr lang="en-US" sz="2600" dirty="0"/>
              <a:t>Project summary: Summarize problems and approach; include </a:t>
            </a:r>
            <a:r>
              <a:rPr lang="en-US" sz="2600" u="sng" dirty="0"/>
              <a:t>IM + BI </a:t>
            </a:r>
          </a:p>
          <a:p>
            <a:r>
              <a:rPr lang="en-US" sz="2600" dirty="0"/>
              <a:t>Main text (15 pages)</a:t>
            </a:r>
          </a:p>
          <a:p>
            <a:pPr lvl="1"/>
            <a:r>
              <a:rPr lang="en-US" dirty="0"/>
              <a:t>Need mature writing; good </a:t>
            </a:r>
            <a:r>
              <a:rPr lang="en-US" u="sng" dirty="0"/>
              <a:t>diagrams</a:t>
            </a:r>
          </a:p>
          <a:p>
            <a:pPr lvl="1"/>
            <a:r>
              <a:rPr lang="en-US" dirty="0"/>
              <a:t>Need </a:t>
            </a:r>
            <a:r>
              <a:rPr lang="en-US" u="sng" dirty="0"/>
              <a:t>methodological/algorithmic novelty </a:t>
            </a:r>
            <a:r>
              <a:rPr lang="en-US" dirty="0"/>
              <a:t>(IM, 60%); need strong impacts (BI, 40%)</a:t>
            </a:r>
          </a:p>
          <a:p>
            <a:pPr lvl="1"/>
            <a:r>
              <a:rPr lang="en-US" dirty="0"/>
              <a:t>Need good </a:t>
            </a:r>
            <a:r>
              <a:rPr lang="en-US" u="sng" dirty="0"/>
              <a:t>lit review </a:t>
            </a:r>
            <a:r>
              <a:rPr lang="en-US" dirty="0"/>
              <a:t>(state-of-the-art) &amp; promising </a:t>
            </a:r>
            <a:r>
              <a:rPr lang="en-US" u="sng" dirty="0"/>
              <a:t>preliminary results </a:t>
            </a:r>
          </a:p>
          <a:p>
            <a:r>
              <a:rPr lang="en-US" sz="2600" dirty="0"/>
              <a:t>CV: need relevant ACM/IEEE references; MISQ/ISR pubs help very little</a:t>
            </a:r>
          </a:p>
          <a:p>
            <a:r>
              <a:rPr lang="en-US" sz="2600" dirty="0"/>
              <a:t>Others: Good to have </a:t>
            </a:r>
            <a:r>
              <a:rPr lang="en-US" sz="2600" u="sng" dirty="0"/>
              <a:t>office support</a:t>
            </a:r>
            <a:r>
              <a:rPr lang="en-US" sz="2600" dirty="0"/>
              <a:t>, e.g., budget, facilities, DMP, routing, etc.</a:t>
            </a:r>
          </a:p>
          <a:p>
            <a:pPr marL="0" indent="0">
              <a:buNone/>
            </a:pPr>
            <a:endParaRPr lang="en-US" sz="2600" dirty="0"/>
          </a:p>
          <a:p>
            <a:endParaRPr lang="en-US" sz="2600" dirty="0"/>
          </a:p>
          <a:p>
            <a:endParaRPr lang="en-US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26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C4BF2A-D2E4-3040-B64D-FB8C00604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751" y="1253329"/>
            <a:ext cx="4133849" cy="475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449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2234"/>
            <a:ext cx="10515600" cy="1325563"/>
          </a:xfrm>
        </p:spPr>
        <p:txBody>
          <a:bodyPr/>
          <a:lstStyle/>
          <a:p>
            <a:r>
              <a:rPr lang="en-US" dirty="0"/>
              <a:t>Major Grants: NSF Proposal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4730"/>
            <a:ext cx="9628413" cy="5481577"/>
          </a:xfrm>
        </p:spPr>
        <p:txBody>
          <a:bodyPr>
            <a:normAutofit fontScale="92500"/>
          </a:bodyPr>
          <a:lstStyle/>
          <a:p>
            <a:r>
              <a:rPr lang="en-US" sz="2600" dirty="0"/>
              <a:t>As a reviewer/panelist: </a:t>
            </a:r>
          </a:p>
          <a:p>
            <a:pPr lvl="1"/>
            <a:r>
              <a:rPr lang="en-US" sz="2200" dirty="0"/>
              <a:t>Asked to review 7-8 proposals (out of 20-22) in 2-3 weeks</a:t>
            </a:r>
          </a:p>
          <a:p>
            <a:pPr lvl="1"/>
            <a:r>
              <a:rPr lang="en-US" sz="2200" dirty="0"/>
              <a:t>One-page review, overall rating: E, VG, G, F, P (few with E or VG)</a:t>
            </a:r>
          </a:p>
          <a:p>
            <a:pPr lvl="1"/>
            <a:r>
              <a:rPr lang="en-US" sz="2200" dirty="0"/>
              <a:t>Only 2-3 proposals received Competitive or Highly Competitive (fundable; 90% proposal) in each panel (2/20)</a:t>
            </a:r>
          </a:p>
          <a:p>
            <a:pPr lvl="1"/>
            <a:r>
              <a:rPr lang="en-US" sz="2200" dirty="0"/>
              <a:t>On-site panel discussion critical for outcome (vocal panelist)</a:t>
            </a:r>
          </a:p>
          <a:p>
            <a:pPr lvl="1"/>
            <a:endParaRPr lang="en-US" sz="2200" dirty="0"/>
          </a:p>
          <a:p>
            <a:r>
              <a:rPr lang="en-US" sz="2600" dirty="0"/>
              <a:t>As a proposer/PI:</a:t>
            </a:r>
          </a:p>
          <a:p>
            <a:pPr lvl="1"/>
            <a:r>
              <a:rPr lang="en-US" sz="2200" dirty="0"/>
              <a:t>Will receive 4-5 reviews, varying from VG, G, F (aiming 80%; rarely receiving E).</a:t>
            </a:r>
          </a:p>
          <a:p>
            <a:pPr lvl="1"/>
            <a:r>
              <a:rPr lang="en-US" sz="2200" dirty="0"/>
              <a:t>Common IM critiques: lack of novelty, poor lit review, missing preliminary results</a:t>
            </a:r>
          </a:p>
          <a:p>
            <a:pPr lvl="1"/>
            <a:r>
              <a:rPr lang="en-US" sz="2200" dirty="0"/>
              <a:t>Common BI critiques: value unclear, lack of diversity/education plan</a:t>
            </a:r>
          </a:p>
          <a:p>
            <a:pPr lvl="1"/>
            <a:r>
              <a:rPr lang="en-US" sz="2200" dirty="0"/>
              <a:t>Other significant critiques: lack of track record, poor team, lack of collaboration plan, etc.</a:t>
            </a:r>
          </a:p>
          <a:p>
            <a:pPr lvl="1"/>
            <a:r>
              <a:rPr lang="en-US" sz="2200" dirty="0"/>
              <a:t>Need to improve from 10% success rate (60% proposal) to 30% (80% proposal) over time in 2-3 tries.</a:t>
            </a:r>
          </a:p>
          <a:p>
            <a:pPr lvl="1"/>
            <a:r>
              <a:rPr lang="en-US" sz="2200" dirty="0"/>
              <a:t>Learn the process and grantsmanship for future proposals.</a:t>
            </a:r>
          </a:p>
          <a:p>
            <a:pPr lvl="1"/>
            <a:endParaRPr lang="en-US" sz="2200" dirty="0"/>
          </a:p>
          <a:p>
            <a:endParaRPr lang="en-US" sz="2600" dirty="0"/>
          </a:p>
          <a:p>
            <a:endParaRPr lang="en-US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8628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lang="en-US" dirty="0"/>
              <a:t>Major Grants: NSF General Advice for CDS Scholars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064051"/>
            <a:ext cx="10292862" cy="565742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200" dirty="0"/>
          </a:p>
          <a:p>
            <a:r>
              <a:rPr lang="en-US" sz="2600" dirty="0"/>
              <a:t>Develop methodological novelty and application-specific strengths over your career. </a:t>
            </a:r>
            <a:r>
              <a:rPr lang="en-US" sz="2600" dirty="0">
                <a:sym typeface="Wingdings" pitchFamily="2" charset="2"/>
              </a:rPr>
              <a:t> world-class excellence vs. other CS scholars</a:t>
            </a:r>
          </a:p>
          <a:p>
            <a:r>
              <a:rPr lang="en-US" sz="2600" dirty="0"/>
              <a:t> Train your Ph.D. students well. </a:t>
            </a:r>
            <a:r>
              <a:rPr lang="en-US" sz="2600" dirty="0">
                <a:sym typeface="Wingdings" pitchFamily="2" charset="2"/>
              </a:rPr>
              <a:t> their last 2 dissertation chapters could be fundable; they can be trained to write proposals (scale &amp; efficiency)</a:t>
            </a:r>
          </a:p>
          <a:p>
            <a:r>
              <a:rPr lang="en-US" sz="2600" dirty="0">
                <a:sym typeface="Wingdings" pitchFamily="2" charset="2"/>
              </a:rPr>
              <a:t>Build a center/lab/group.  more sustainable and impressive (common in CS, ECE, MED)</a:t>
            </a:r>
          </a:p>
          <a:p>
            <a:r>
              <a:rPr lang="en-US" sz="2600" dirty="0">
                <a:sym typeface="Wingdings" pitchFamily="2" charset="2"/>
              </a:rPr>
              <a:t>Improve your grantsmanship.  get to know your PDs and become frequent NSF panelists (getting into their heads)</a:t>
            </a:r>
          </a:p>
          <a:p>
            <a:r>
              <a:rPr lang="en-US" sz="2600" dirty="0">
                <a:sym typeface="Wingdings" pitchFamily="2" charset="2"/>
              </a:rPr>
              <a:t>Improve your success rate to 30% (one in 3).  target repeating programs for re-submissions</a:t>
            </a:r>
          </a:p>
          <a:p>
            <a:r>
              <a:rPr lang="en-US" sz="2600" dirty="0">
                <a:sym typeface="Wingdings" pitchFamily="2" charset="2"/>
              </a:rPr>
              <a:t>Monitor and anticipate current and emerging programs.  prepare the next proposals; repeat the cycle!</a:t>
            </a:r>
          </a:p>
          <a:p>
            <a:endParaRPr lang="en-US" sz="2600" dirty="0">
              <a:sym typeface="Wingdings" pitchFamily="2" charset="2"/>
            </a:endParaRPr>
          </a:p>
          <a:p>
            <a:endParaRPr lang="en-US" sz="2600" dirty="0">
              <a:sym typeface="Wingdings" pitchFamily="2" charset="2"/>
            </a:endParaRPr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0363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4713"/>
            <a:ext cx="10515600" cy="1325563"/>
          </a:xfrm>
        </p:spPr>
        <p:txBody>
          <a:bodyPr/>
          <a:lstStyle/>
          <a:p>
            <a:r>
              <a:rPr lang="en-US" dirty="0"/>
              <a:t>Parting Thoughts: Hard Work + A Bit of Luck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928627"/>
            <a:ext cx="10292862" cy="58246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200" dirty="0"/>
          </a:p>
          <a:p>
            <a:r>
              <a:rPr lang="en-US" dirty="0">
                <a:sym typeface="Wingdings" pitchFamily="2" charset="2"/>
              </a:rPr>
              <a:t>Societal Impact &gt; Academic Impact</a:t>
            </a:r>
          </a:p>
          <a:p>
            <a:pPr lvl="1"/>
            <a:r>
              <a:rPr lang="en-US" dirty="0">
                <a:sym typeface="Wingdings" pitchFamily="2" charset="2"/>
              </a:rPr>
              <a:t>Looking for high-impact societal problems (NYT, WSJ, The Economists)</a:t>
            </a:r>
          </a:p>
          <a:p>
            <a:r>
              <a:rPr lang="en-US" dirty="0">
                <a:sym typeface="Wingdings" pitchFamily="2" charset="2"/>
              </a:rPr>
              <a:t>IT &gt; MIS</a:t>
            </a:r>
          </a:p>
          <a:p>
            <a:pPr lvl="1"/>
            <a:r>
              <a:rPr lang="en-US" dirty="0">
                <a:sym typeface="Wingdings" pitchFamily="2" charset="2"/>
              </a:rPr>
              <a:t>MIS is a smaller subfield within broader IT/computing.</a:t>
            </a:r>
          </a:p>
          <a:p>
            <a:r>
              <a:rPr lang="en-US" dirty="0">
                <a:sym typeface="Wingdings" pitchFamily="2" charset="2"/>
              </a:rPr>
              <a:t>CISE &gt; SBE</a:t>
            </a:r>
          </a:p>
          <a:p>
            <a:pPr lvl="1"/>
            <a:r>
              <a:rPr lang="en-US" dirty="0">
                <a:sym typeface="Wingdings" pitchFamily="2" charset="2"/>
              </a:rPr>
              <a:t>Computational Design Science can make a difference. </a:t>
            </a:r>
          </a:p>
          <a:p>
            <a:r>
              <a:rPr lang="en-US" dirty="0">
                <a:sym typeface="Wingdings" pitchFamily="2" charset="2"/>
              </a:rPr>
              <a:t>New &gt; Old</a:t>
            </a:r>
          </a:p>
          <a:p>
            <a:pPr lvl="1"/>
            <a:r>
              <a:rPr lang="en-US" dirty="0">
                <a:sym typeface="Wingdings" pitchFamily="2" charset="2"/>
              </a:rPr>
              <a:t>Looking for new, interesting, unknown problems</a:t>
            </a:r>
          </a:p>
          <a:p>
            <a:r>
              <a:rPr lang="en-US" dirty="0">
                <a:sym typeface="Wingdings" pitchFamily="2" charset="2"/>
              </a:rPr>
              <a:t>EQ &gt; IQ</a:t>
            </a:r>
          </a:p>
          <a:p>
            <a:pPr lvl="1"/>
            <a:r>
              <a:rPr lang="en-US" dirty="0">
                <a:sym typeface="Wingdings" pitchFamily="2" charset="2"/>
              </a:rPr>
              <a:t>Hard work, discipline, aspiration, etc. always beat raw talent. Plus a bit of luck!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951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Disclaimers: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991" y="1734486"/>
            <a:ext cx="5763016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Disclaimer 1: It’s based on my personal journey &amp; experience (34 </a:t>
            </a:r>
            <a:r>
              <a:rPr lang="en-US" dirty="0" err="1"/>
              <a:t>yrs</a:t>
            </a:r>
            <a:r>
              <a:rPr lang="en-US" dirty="0"/>
              <a:t>).</a:t>
            </a:r>
          </a:p>
          <a:p>
            <a:r>
              <a:rPr lang="en-US" dirty="0"/>
              <a:t>Disclaimer 2: It’s about how to survive in b-school with consistent major journal publications (e.g., MISQ) in design science.</a:t>
            </a:r>
          </a:p>
          <a:p>
            <a:r>
              <a:rPr lang="en-US" dirty="0"/>
              <a:t>Disclaimer 3: It’s about how to consistently obtain major federal grants (e.g., NSF) to support high-impact applied computing research.</a:t>
            </a:r>
          </a:p>
          <a:p>
            <a:r>
              <a:rPr lang="en-US" dirty="0"/>
              <a:t>Disclaimer 4: Different researchers at a different time or place will have different opportunities.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7524B5D2-438B-AB48-9C00-D9A20D5EA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4490" y="802506"/>
            <a:ext cx="5690993" cy="5584174"/>
          </a:xfrm>
          <a:prstGeom prst="rect">
            <a:avLst/>
          </a:prstGeom>
        </p:spPr>
      </p:pic>
      <p:sp>
        <p:nvSpPr>
          <p:cNvPr id="10" name="Rectangle 85">
            <a:extLst>
              <a:ext uri="{FF2B5EF4-FFF2-40B4-BE49-F238E27FC236}">
                <a16:creationId xmlns:a16="http://schemas.microsoft.com/office/drawing/2014/main" id="{B2AB3B67-37B3-1C46-B8C6-14D9C41293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1120" y="3784619"/>
            <a:ext cx="3799311" cy="655034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653843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545" y="664898"/>
            <a:ext cx="10515600" cy="1325563"/>
          </a:xfrm>
        </p:spPr>
        <p:txBody>
          <a:bodyPr/>
          <a:lstStyle/>
          <a:p>
            <a:r>
              <a:rPr lang="en-US" dirty="0"/>
              <a:t>My Background &amp; Focus: (1) Applied Computing &amp; Design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545" y="2144915"/>
            <a:ext cx="9654743" cy="390252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Founded the UA Artificial Intelligence Lab in 1989 &amp; UA </a:t>
            </a:r>
            <a:r>
              <a:rPr lang="en-US" dirty="0" err="1"/>
              <a:t>AZSecure</a:t>
            </a:r>
            <a:r>
              <a:rPr lang="en-US" dirty="0"/>
              <a:t> Cybersecurity Program in  2013 </a:t>
            </a:r>
            <a:r>
              <a:rPr lang="en-US" dirty="0">
                <a:sym typeface="Wingdings" pitchFamily="2" charset="2"/>
              </a:rPr>
              <a:t> need a lab or program + Ph.D./MS students (36 PhD graduates, won 3 best dissertation awards in 25 </a:t>
            </a:r>
            <a:r>
              <a:rPr lang="en-US" dirty="0" err="1">
                <a:sym typeface="Wingdings" pitchFamily="2" charset="2"/>
              </a:rPr>
              <a:t>yrs</a:t>
            </a:r>
            <a:r>
              <a:rPr lang="en-US" dirty="0">
                <a:sym typeface="Wingdings" pitchFamily="2" charset="2"/>
              </a:rPr>
              <a:t>)</a:t>
            </a:r>
            <a:endParaRPr lang="en-US" dirty="0"/>
          </a:p>
          <a:p>
            <a:r>
              <a:rPr lang="en-US" dirty="0"/>
              <a:t>Internationally renowned for leading research and development in the health analytics (data and text mining; health big data; </a:t>
            </a:r>
            <a:r>
              <a:rPr lang="en-US" dirty="0" err="1"/>
              <a:t>DiabeticLink</a:t>
            </a:r>
            <a:r>
              <a:rPr lang="en-US" dirty="0"/>
              <a:t> and </a:t>
            </a:r>
            <a:r>
              <a:rPr lang="en-US" dirty="0" err="1"/>
              <a:t>SilverLink</a:t>
            </a:r>
            <a:r>
              <a:rPr lang="en-US" dirty="0"/>
              <a:t>) and security informatics (counter terrorism and cyber security analytics; security big data; COPLINK, Dark Web, Hacker Web, and </a:t>
            </a:r>
            <a:r>
              <a:rPr lang="en-US" dirty="0" err="1"/>
              <a:t>AZSecure</a:t>
            </a:r>
            <a:r>
              <a:rPr lang="en-US" dirty="0"/>
              <a:t>) communities.  </a:t>
            </a:r>
            <a:r>
              <a:rPr lang="en-US" dirty="0">
                <a:sym typeface="Wingdings" pitchFamily="2" charset="2"/>
              </a:rPr>
              <a:t> need focus and specialty in emerging fields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B7D846-F513-3246-8B29-4CB1A892E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9270" y="365125"/>
            <a:ext cx="1901825" cy="229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270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57" y="265906"/>
            <a:ext cx="10515600" cy="1325563"/>
          </a:xfrm>
        </p:spPr>
        <p:txBody>
          <a:bodyPr/>
          <a:lstStyle/>
          <a:p>
            <a:r>
              <a:rPr lang="en-US" dirty="0"/>
              <a:t>My Background &amp; Focus: (2) Publications…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057" y="1293586"/>
            <a:ext cx="10515600" cy="5427889"/>
          </a:xfrm>
        </p:spPr>
        <p:txBody>
          <a:bodyPr>
            <a:normAutofit/>
          </a:bodyPr>
          <a:lstStyle/>
          <a:p>
            <a:r>
              <a:rPr lang="en-US" dirty="0"/>
              <a:t>Author of 20+ books, 320+ SCI journal articles, and 220+ refereed conference articles covering digital library, data/text/web mining, business analytics, security informatics, and health informatic </a:t>
            </a:r>
            <a:r>
              <a:rPr lang="en-US" dirty="0">
                <a:sym typeface="Wingdings" pitchFamily="2" charset="2"/>
              </a:rPr>
              <a:t> papers will come</a:t>
            </a:r>
            <a:endParaRPr lang="en-US" dirty="0"/>
          </a:p>
          <a:p>
            <a:r>
              <a:rPr lang="en-US" dirty="0"/>
              <a:t>Overall h-index 106 (52,000 citations for 900 papers according to Google Scholar), among the highest in MIS and top 50 in computer science </a:t>
            </a:r>
            <a:r>
              <a:rPr lang="en-US" dirty="0">
                <a:sym typeface="Wingdings" pitchFamily="2" charset="2"/>
              </a:rPr>
              <a:t></a:t>
            </a:r>
            <a:r>
              <a:rPr lang="en-US" dirty="0"/>
              <a:t> citations will come</a:t>
            </a:r>
          </a:p>
          <a:p>
            <a:r>
              <a:rPr lang="en-US" dirty="0"/>
              <a:t>Editor-in-Chief, Senior Editor or AE of major ACM/IEEE (ACM TMIS, ACM TOIS, IEEE IS, IEEE SMC), MIS (MISQ, DSS) and Springer (JASIST) journals and conference/program chair of major ACM/IEEE/MIS conferences (ICIS, IEEE ISI, ICADL, ICSH) </a:t>
            </a:r>
            <a:r>
              <a:rPr lang="en-US" dirty="0">
                <a:sym typeface="Wingdings" pitchFamily="2" charset="2"/>
              </a:rPr>
              <a:t> becoming a community leader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25AEFD-E534-F441-B125-29905C14C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489" y="0"/>
            <a:ext cx="2621511" cy="82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203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20"/>
            <a:ext cx="10515600" cy="1325563"/>
          </a:xfrm>
        </p:spPr>
        <p:txBody>
          <a:bodyPr/>
          <a:lstStyle/>
          <a:p>
            <a:r>
              <a:rPr lang="en-US" dirty="0"/>
              <a:t>My Background &amp; Focus: (3) Grants…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057" y="1293586"/>
            <a:ext cx="10079718" cy="5427889"/>
          </a:xfrm>
        </p:spPr>
        <p:txBody>
          <a:bodyPr>
            <a:normAutofit/>
          </a:bodyPr>
          <a:lstStyle/>
          <a:p>
            <a:r>
              <a:rPr lang="en-US" dirty="0"/>
              <a:t>Received $60M+ research funding from NSF, NIH, NLM, DOD, DOJ, CIA, DHS, and other agencies (100+ grants, 50+ from NSF). Served as lead Program Director of the Smart and Connected Health (SCH) Program at the NSF for 2014-2015 </a:t>
            </a:r>
            <a:r>
              <a:rPr lang="en-US" dirty="0">
                <a:sym typeface="Wingdings" pitchFamily="2" charset="2"/>
              </a:rPr>
              <a:t>major funding helps, a lot!</a:t>
            </a:r>
            <a:endParaRPr lang="en-US" dirty="0"/>
          </a:p>
          <a:p>
            <a:r>
              <a:rPr lang="en-US" dirty="0"/>
              <a:t>A successful IT entrepreneur; His COPLINK/i2 system for security analytics was commercialized in 2000 and acquired by IBM as its leading government analytics product in 2011.  </a:t>
            </a:r>
            <a:r>
              <a:rPr lang="en-US" dirty="0">
                <a:sym typeface="Wingdings" pitchFamily="2" charset="2"/>
              </a:rPr>
              <a:t> some commercialization opportunities (founded 7 companies)</a:t>
            </a:r>
            <a:endParaRPr lang="en-US" dirty="0"/>
          </a:p>
          <a:p>
            <a:r>
              <a:rPr lang="en-US" dirty="0"/>
              <a:t>Visiting Chair Professor at several major universities in China (Tsinghua University) and Taiwan (National Taiwan University); Fellow of ACM, IEEE and AAAS </a:t>
            </a:r>
            <a:r>
              <a:rPr lang="en-US" dirty="0">
                <a:sym typeface="Wingdings" pitchFamily="2" charset="2"/>
              </a:rPr>
              <a:t> kudos will come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567CED-86ED-A941-BAC2-A5237B1D2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9437" y="136525"/>
            <a:ext cx="1507701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46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Major Journals</a:t>
            </a:r>
            <a:r>
              <a:rPr lang="en-US" dirty="0"/>
              <a:t>: </a:t>
            </a:r>
            <a:r>
              <a:rPr lang="en-US" dirty="0" err="1"/>
              <a:t>i</a:t>
            </a:r>
            <a:r>
              <a:rPr lang="en-US" dirty="0"/>
              <a:t>-School, c-School, b-School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147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i</a:t>
            </a:r>
            <a:r>
              <a:rPr lang="en-US" dirty="0"/>
              <a:t>-School ($80K) &amp; health informatics Journals: JASIST, ACM TOIS; JAMIA, JBI </a:t>
            </a:r>
            <a:r>
              <a:rPr lang="en-US" dirty="0">
                <a:sym typeface="Wingdings" pitchFamily="2" charset="2"/>
              </a:rPr>
              <a:t> “informatics” (text) focused, system driven; helpful for NSF &amp; NIH/NLM funding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c-School ($100K) Journals: ACM TOIS, IEEE TKDE, CACM, IEEE IS, IEEE Computer, IEEE SMC </a:t>
            </a:r>
            <a:r>
              <a:rPr lang="en-US" dirty="0">
                <a:sym typeface="Wingdings" pitchFamily="2" charset="2"/>
              </a:rPr>
              <a:t> algorithm/computing focused, data driven; helped significantly with NSF funding (same for major CS conferences)</a:t>
            </a:r>
            <a:endParaRPr lang="en-US" dirty="0"/>
          </a:p>
          <a:p>
            <a:endParaRPr lang="en-US" dirty="0"/>
          </a:p>
          <a:p>
            <a:r>
              <a:rPr lang="en-US" dirty="0"/>
              <a:t>b-School ($200K) Journals: MISQ, ISR, JMIS, MS, ACM TMIS, DSS </a:t>
            </a:r>
            <a:r>
              <a:rPr lang="en-US" dirty="0">
                <a:sym typeface="Wingdings" pitchFamily="2" charset="2"/>
              </a:rPr>
              <a:t> “design science” focused, managerial framework/principle/knowledge base; helped get jobs in major b-schools (little federal funding)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8F3A79-AFC4-5048-80F8-5DBD6CA7F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489" y="0"/>
            <a:ext cx="2621511" cy="82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443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Journals: The Process &amp; Learning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 in BS, MS, Ph.D. </a:t>
            </a:r>
            <a:r>
              <a:rPr lang="en-US" dirty="0">
                <a:sym typeface="Wingdings" pitchFamily="2" charset="2"/>
              </a:rPr>
              <a:t> </a:t>
            </a:r>
            <a:r>
              <a:rPr lang="en-US" dirty="0"/>
              <a:t> needing strong methodological (e.g., DL, NLP) and domain (e.g., cybersecurity, health) training; needing matching, helpful advisors/mentors (becoming your own)</a:t>
            </a:r>
          </a:p>
          <a:p>
            <a:r>
              <a:rPr lang="en-US" dirty="0"/>
              <a:t>Becoming a researcher &amp; author </a:t>
            </a:r>
            <a:r>
              <a:rPr lang="en-US" dirty="0">
                <a:sym typeface="Wingdings" pitchFamily="2" charset="2"/>
              </a:rPr>
              <a:t> completing “novel” research (methodology or domain); writing from conference paper to journal paper; learning from your advisors/mentors</a:t>
            </a:r>
          </a:p>
          <a:p>
            <a:r>
              <a:rPr lang="en-US" dirty="0">
                <a:sym typeface="Wingdings" pitchFamily="2" charset="2"/>
              </a:rPr>
              <a:t>Becoming a reviewer &amp; AE  becoming a PC member; doing professional reviews; impressing senior AE/SE/EIC; publishing in target journals; networking in major conferences</a:t>
            </a:r>
          </a:p>
          <a:p>
            <a:r>
              <a:rPr lang="en-US" dirty="0">
                <a:sym typeface="Wingdings" pitchFamily="2" charset="2"/>
              </a:rPr>
              <a:t>Becoming SE/EIC  Becoming a community leader; It takes time.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106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F79C-3D5D-4DC3-A253-5D445F63E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Journals: My Journey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1E1F-693D-4B6D-915C-183ABFFA3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 in BS, MS, Ph.D. </a:t>
            </a:r>
            <a:r>
              <a:rPr lang="en-US" dirty="0">
                <a:sym typeface="Wingdings" pitchFamily="2" charset="2"/>
              </a:rPr>
              <a:t> </a:t>
            </a:r>
            <a:r>
              <a:rPr lang="en-US" dirty="0"/>
              <a:t> NCTU, U Buffalo, NYU; AI, DB, IR; Ph.D., 1985-1989</a:t>
            </a:r>
          </a:p>
          <a:p>
            <a:r>
              <a:rPr lang="en-US" dirty="0"/>
              <a:t>Becoming a researcher &amp; author </a:t>
            </a:r>
            <a:r>
              <a:rPr lang="en-US" dirty="0">
                <a:sym typeface="Wingdings" pitchFamily="2" charset="2"/>
              </a:rPr>
              <a:t> AAAI, IJMMS, IEEE SMC, JASIST, CACM, ACM TOIS; DSS, JMIS; assistant prof, 1989-1996</a:t>
            </a:r>
          </a:p>
          <a:p>
            <a:r>
              <a:rPr lang="en-US" dirty="0">
                <a:sym typeface="Wingdings" pitchFamily="2" charset="2"/>
              </a:rPr>
              <a:t>Becoming a reviewer &amp; AE  IEEE SMC, JASIST, ACM TOIS, DSS; associate/full prof, 1996-1998+</a:t>
            </a:r>
          </a:p>
          <a:p>
            <a:r>
              <a:rPr lang="en-US" dirty="0">
                <a:sym typeface="Wingdings" pitchFamily="2" charset="2"/>
              </a:rPr>
              <a:t>Becoming SE/EIC  IEEE IS, ACM TMIS, MISQ; full/chair prof, 2008+</a:t>
            </a:r>
          </a:p>
          <a:p>
            <a:r>
              <a:rPr lang="en-US" dirty="0">
                <a:sym typeface="Wingdings" pitchFamily="2" charset="2"/>
              </a:rPr>
              <a:t>Helping to select next EIC  ISR EIC search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4AE93-2CF2-49F1-BB92-8B849AC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A416-9BFA-FE42-8830-66421E9F0A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89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4351</TotalTime>
  <Words>3069</Words>
  <Application>Microsoft Macintosh PowerPoint</Application>
  <PresentationFormat>Widescreen</PresentationFormat>
  <Paragraphs>247</Paragraphs>
  <Slides>29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Times New Roman</vt:lpstr>
      <vt:lpstr>Office Theme</vt:lpstr>
      <vt:lpstr>Publishing in Major Journals &amp;  Getting Major Grants Consistently:  A Personal Journey &amp; Some Advice</vt:lpstr>
      <vt:lpstr>Outline</vt:lpstr>
      <vt:lpstr>My Disclaimers:</vt:lpstr>
      <vt:lpstr>My Background &amp; Focus: (1) Applied Computing &amp; Design Science</vt:lpstr>
      <vt:lpstr>My Background &amp; Focus: (2) Publications…</vt:lpstr>
      <vt:lpstr>My Background &amp; Focus: (3) Grants…</vt:lpstr>
      <vt:lpstr>Major Journals: i-School, c-School, b-School</vt:lpstr>
      <vt:lpstr>Major Journals: The Process &amp; Learning Curve</vt:lpstr>
      <vt:lpstr>Major Journals: My Journey </vt:lpstr>
      <vt:lpstr>Major Journals: MISQ &amp; JMIS</vt:lpstr>
      <vt:lpstr>Major Journals: Chen, i-, c-, b-school, CISE</vt:lpstr>
      <vt:lpstr>Major Journals: MISQ, Dr. Joe Valacich</vt:lpstr>
      <vt:lpstr>Major Journals: MISQ, Dr. Sue Brown</vt:lpstr>
      <vt:lpstr>Major Journals: Chen, AI Lab Computational Design Science (CDS) Papers in MISQ, 2008+</vt:lpstr>
      <vt:lpstr>Major Journals: Health IT &amp; Analytics Special Issue, March 2020</vt:lpstr>
      <vt:lpstr>Major Journals: MISQ CDS Common Issues</vt:lpstr>
      <vt:lpstr>Major Journals: MISQ CDS Paper Template </vt:lpstr>
      <vt:lpstr>Major Journals: MISQ CDS Review Process </vt:lpstr>
      <vt:lpstr>Major Grants: NIH, DARPA, DHS, IARPA </vt:lpstr>
      <vt:lpstr>Major Grants: NSF Org Chart</vt:lpstr>
      <vt:lpstr>Major Grants: NSF CISE/IIS/III</vt:lpstr>
      <vt:lpstr>Major Grants: NSF CISE IT Impacts</vt:lpstr>
      <vt:lpstr>Major Grants: NSF Programs </vt:lpstr>
      <vt:lpstr>Major Grants: NSF Proposal Observations</vt:lpstr>
      <vt:lpstr>Major Grants: NSF The Process</vt:lpstr>
      <vt:lpstr>Major Grants: NSF Proposal Template</vt:lpstr>
      <vt:lpstr>Major Grants: NSF Proposal Reviews</vt:lpstr>
      <vt:lpstr>Major Grants: NSF General Advice for CDS Scholars</vt:lpstr>
      <vt:lpstr>Parting Thoughts: Hard Work + A Bit of Luck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Publishing in Major Journals &amp; Getting Major Grants Consistently:  A Journey &amp; Some Advice</dc:title>
  <dc:creator>Chen, Hsinchun - (hsinchun)</dc:creator>
  <cp:lastModifiedBy>hsinchunchen@gmail.com</cp:lastModifiedBy>
  <cp:revision>79</cp:revision>
  <cp:lastPrinted>2020-09-04T22:17:33Z</cp:lastPrinted>
  <dcterms:created xsi:type="dcterms:W3CDTF">2020-08-31T21:19:19Z</dcterms:created>
  <dcterms:modified xsi:type="dcterms:W3CDTF">2023-04-03T17:17:19Z</dcterms:modified>
</cp:coreProperties>
</file>

<file path=docProps/thumbnail.jpeg>
</file>